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82" r:id="rId2"/>
    <p:sldId id="274" r:id="rId3"/>
    <p:sldId id="273" r:id="rId4"/>
    <p:sldId id="275" r:id="rId5"/>
    <p:sldId id="258" r:id="rId6"/>
    <p:sldId id="264" r:id="rId7"/>
    <p:sldId id="279" r:id="rId8"/>
    <p:sldId id="266" r:id="rId9"/>
    <p:sldId id="267" r:id="rId10"/>
    <p:sldId id="268" r:id="rId11"/>
    <p:sldId id="277" r:id="rId12"/>
    <p:sldId id="270" r:id="rId13"/>
    <p:sldId id="269" r:id="rId14"/>
    <p:sldId id="271" r:id="rId15"/>
    <p:sldId id="276" r:id="rId16"/>
    <p:sldId id="281" r:id="rId17"/>
    <p:sldId id="293" r:id="rId18"/>
    <p:sldId id="288" r:id="rId19"/>
    <p:sldId id="290" r:id="rId20"/>
    <p:sldId id="291" r:id="rId21"/>
    <p:sldId id="292" r:id="rId22"/>
    <p:sldId id="278" r:id="rId23"/>
    <p:sldId id="280" r:id="rId24"/>
    <p:sldId id="286" r:id="rId25"/>
    <p:sldId id="285" r:id="rId26"/>
    <p:sldId id="295" r:id="rId27"/>
    <p:sldId id="283" r:id="rId2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5" d="100"/>
          <a:sy n="65" d="100"/>
        </p:scale>
        <p:origin x="83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3762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23C66ED-DBBF-12CA-7F5E-813E0E7D03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9146"/>
            <a:ext cx="14630400" cy="8273982"/>
            <a:chOff x="0" y="-7622"/>
            <a:chExt cx="12192000" cy="6894986"/>
          </a:xfrm>
        </p:grpSpPr>
        <p:sp>
          <p:nvSpPr>
            <p:cNvPr id="8" name="Rectangle 7">
              <a:extLst>
                <a:ext uri="{FF2B5EF4-FFF2-40B4-BE49-F238E27FC236}">
                  <a16:creationId xmlns:a16="http://schemas.microsoft.com/office/drawing/2014/main" id="{E3002B52-2669-1ED7-2E0F-0627FC31DF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2E9EC0D-91EA-9D35-F655-335C580AB3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770627C-B480-1145-72DC-5B59DBE04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9F81D39-93D1-019C-74DC-4710F53346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9127281" y="7060"/>
              <a:ext cx="3064320" cy="6872683"/>
            </a:xfrm>
            <a:prstGeom prst="rect">
              <a:avLst/>
            </a:prstGeom>
            <a:gradFill flip="none" rotWithShape="1">
              <a:gsLst>
                <a:gs pos="0">
                  <a:schemeClr val="accent2">
                    <a:alpha val="58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pic>
        <p:nvPicPr>
          <p:cNvPr id="3" name="Picture 2" descr="A close-up of a network&#10;&#10;Description automatically generated">
            <a:extLst>
              <a:ext uri="{FF2B5EF4-FFF2-40B4-BE49-F238E27FC236}">
                <a16:creationId xmlns:a16="http://schemas.microsoft.com/office/drawing/2014/main" id="{61BF08CD-BB58-E8D1-0D6B-37EF1865E4C6}"/>
              </a:ext>
            </a:extLst>
          </p:cNvPr>
          <p:cNvPicPr>
            <a:picLocks noChangeAspect="1"/>
          </p:cNvPicPr>
          <p:nvPr/>
        </p:nvPicPr>
        <p:blipFill rotWithShape="1">
          <a:blip r:embed="rId2">
            <a:alphaModFix amt="59000"/>
          </a:blip>
          <a:srcRect t="8499" b="753"/>
          <a:stretch/>
        </p:blipFill>
        <p:spPr>
          <a:xfrm>
            <a:off x="20" y="17616"/>
            <a:ext cx="14630381" cy="8264837"/>
          </a:xfrm>
          <a:prstGeom prst="rect">
            <a:avLst/>
          </a:prstGeom>
        </p:spPr>
      </p:pic>
      <p:sp>
        <p:nvSpPr>
          <p:cNvPr id="2" name="Text 3">
            <a:extLst>
              <a:ext uri="{FF2B5EF4-FFF2-40B4-BE49-F238E27FC236}">
                <a16:creationId xmlns:a16="http://schemas.microsoft.com/office/drawing/2014/main" id="{9A26B7B9-9B93-5255-0264-B57D139CAE84}"/>
              </a:ext>
            </a:extLst>
          </p:cNvPr>
          <p:cNvSpPr/>
          <p:nvPr/>
        </p:nvSpPr>
        <p:spPr>
          <a:xfrm>
            <a:off x="1183349" y="685230"/>
            <a:ext cx="10554414" cy="1666399"/>
          </a:xfrm>
          <a:prstGeom prst="rect">
            <a:avLst/>
          </a:prstGeom>
          <a:noFill/>
          <a:ln/>
        </p:spPr>
        <p:txBody>
          <a:bodyPr wrap="square" rtlCol="0" anchor="t"/>
          <a:lstStyle/>
          <a:p>
            <a:pPr marL="0" indent="0">
              <a:lnSpc>
                <a:spcPts val="6561"/>
              </a:lnSpc>
              <a:buNone/>
            </a:pPr>
            <a:r>
              <a:rPr lang="en-US" sz="5400" b="1" dirty="0">
                <a:solidFill>
                  <a:srgbClr val="FFFFFF"/>
                </a:solidFill>
                <a:latin typeface="Fraunces" pitchFamily="34" charset="0"/>
                <a:ea typeface="Fraunces" pitchFamily="34" charset="-122"/>
                <a:cs typeface="Fraunces" pitchFamily="34" charset="-120"/>
              </a:rPr>
              <a:t>Data Science Project on Stock Market Using LSTM</a:t>
            </a:r>
            <a:endParaRPr lang="en-US" sz="5400" b="1" dirty="0"/>
          </a:p>
        </p:txBody>
      </p:sp>
      <p:sp>
        <p:nvSpPr>
          <p:cNvPr id="4" name="Text 4">
            <a:extLst>
              <a:ext uri="{FF2B5EF4-FFF2-40B4-BE49-F238E27FC236}">
                <a16:creationId xmlns:a16="http://schemas.microsoft.com/office/drawing/2014/main" id="{D8C3A5D6-F468-51A2-06E6-FB511E3A73B2}"/>
              </a:ext>
            </a:extLst>
          </p:cNvPr>
          <p:cNvSpPr/>
          <p:nvPr/>
        </p:nvSpPr>
        <p:spPr>
          <a:xfrm>
            <a:off x="1148179" y="2663841"/>
            <a:ext cx="10554414" cy="710803"/>
          </a:xfrm>
          <a:prstGeom prst="rect">
            <a:avLst/>
          </a:prstGeom>
          <a:noFill/>
          <a:ln/>
        </p:spPr>
        <p:txBody>
          <a:bodyPr wrap="square" rtlCol="0" anchor="t"/>
          <a:lstStyle/>
          <a:p>
            <a:pPr>
              <a:lnSpc>
                <a:spcPts val="2799"/>
              </a:lnSpc>
            </a:pPr>
            <a:r>
              <a:rPr lang="en-US" sz="2000" kern="0" spc="-35" dirty="0">
                <a:solidFill>
                  <a:srgbClr val="E5E0DF"/>
                </a:solidFill>
                <a:latin typeface="Inter" pitchFamily="34" charset="0"/>
                <a:ea typeface="Inter" pitchFamily="34" charset="-122"/>
                <a:cs typeface="Inter" pitchFamily="34" charset="-120"/>
              </a:rPr>
              <a:t>In this presentation, we will walk you through a data science project on the stock market using LSTM (Long Short-Term Memory) models. Get ready to dive into the world of finance and machine learning!</a:t>
            </a:r>
            <a:endParaRPr lang="en-US" sz="2000" dirty="0"/>
          </a:p>
          <a:p>
            <a:pPr marL="0" indent="0">
              <a:lnSpc>
                <a:spcPts val="2799"/>
              </a:lnSpc>
              <a:buNone/>
            </a:pPr>
            <a:endParaRPr lang="en-US" sz="2400" dirty="0"/>
          </a:p>
        </p:txBody>
      </p:sp>
      <p:sp>
        <p:nvSpPr>
          <p:cNvPr id="5" name="Text 4">
            <a:extLst>
              <a:ext uri="{FF2B5EF4-FFF2-40B4-BE49-F238E27FC236}">
                <a16:creationId xmlns:a16="http://schemas.microsoft.com/office/drawing/2014/main" id="{8F95DADF-5974-A6C2-DC00-357A7D042787}"/>
              </a:ext>
            </a:extLst>
          </p:cNvPr>
          <p:cNvSpPr/>
          <p:nvPr/>
        </p:nvSpPr>
        <p:spPr>
          <a:xfrm>
            <a:off x="7617977" y="4457430"/>
            <a:ext cx="8169231" cy="4540604"/>
          </a:xfrm>
          <a:prstGeom prst="rect">
            <a:avLst/>
          </a:prstGeom>
          <a:noFill/>
          <a:ln/>
        </p:spPr>
        <p:txBody>
          <a:bodyPr wrap="square" rtlCol="0" anchor="t"/>
          <a:lstStyle/>
          <a:p>
            <a:r>
              <a:rPr lang="en-US" sz="3200" kern="0" spc="-35" dirty="0">
                <a:solidFill>
                  <a:srgbClr val="E5E0DF"/>
                </a:solidFill>
                <a:latin typeface="Inter" pitchFamily="34" charset="0"/>
                <a:ea typeface="Inter" pitchFamily="34" charset="-122"/>
              </a:rPr>
              <a:t>Submitted by –Azim Khan</a:t>
            </a:r>
          </a:p>
          <a:p>
            <a:r>
              <a:rPr lang="en-US" sz="3200" kern="0" spc="-35" dirty="0">
                <a:solidFill>
                  <a:srgbClr val="E5E0DF"/>
                </a:solidFill>
                <a:latin typeface="Inter" pitchFamily="34" charset="0"/>
                <a:ea typeface="Inter" pitchFamily="34" charset="-122"/>
              </a:rPr>
              <a:t>                           Krishna Nayak</a:t>
            </a:r>
          </a:p>
          <a:p>
            <a:r>
              <a:rPr lang="en-US" sz="3200" kern="0" spc="-35" dirty="0">
                <a:solidFill>
                  <a:srgbClr val="E5E0DF"/>
                </a:solidFill>
                <a:latin typeface="Inter" pitchFamily="34" charset="0"/>
                <a:ea typeface="Inter" pitchFamily="34" charset="-122"/>
              </a:rPr>
              <a:t>                           Rugved Chaudhari</a:t>
            </a:r>
          </a:p>
          <a:p>
            <a:r>
              <a:rPr lang="en-US" sz="3200" kern="0" spc="-35" dirty="0">
                <a:solidFill>
                  <a:srgbClr val="E5E0DF"/>
                </a:solidFill>
                <a:latin typeface="Inter" pitchFamily="34" charset="0"/>
                <a:ea typeface="Inter" pitchFamily="34" charset="-122"/>
              </a:rPr>
              <a:t>                           Neeraj Kumar M.N</a:t>
            </a:r>
          </a:p>
          <a:p>
            <a:r>
              <a:rPr lang="en-US" sz="3200" kern="0" spc="-35" dirty="0">
                <a:solidFill>
                  <a:srgbClr val="E5E0DF"/>
                </a:solidFill>
                <a:latin typeface="Inter" pitchFamily="34" charset="0"/>
                <a:ea typeface="Inter" pitchFamily="34" charset="-122"/>
              </a:rPr>
              <a:t>                           Sinduja T </a:t>
            </a:r>
          </a:p>
          <a:p>
            <a:r>
              <a:rPr lang="en-US" sz="3200" kern="0" spc="-35" dirty="0">
                <a:solidFill>
                  <a:srgbClr val="E5E0DF"/>
                </a:solidFill>
                <a:latin typeface="Inter" pitchFamily="34" charset="0"/>
                <a:ea typeface="Inter" pitchFamily="34" charset="-122"/>
              </a:rPr>
              <a:t>                           Tarun Bachagari</a:t>
            </a:r>
            <a:endParaRPr lang="en-US" sz="4000" dirty="0"/>
          </a:p>
        </p:txBody>
      </p:sp>
    </p:spTree>
    <p:extLst>
      <p:ext uri="{BB962C8B-B14F-4D97-AF65-F5344CB8AC3E}">
        <p14:creationId xmlns:p14="http://schemas.microsoft.com/office/powerpoint/2010/main" val="273206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685D55-F60E-A086-4C93-547BBAEC6C1C}"/>
              </a:ext>
            </a:extLst>
          </p:cNvPr>
          <p:cNvPicPr>
            <a:picLocks noChangeAspect="1"/>
          </p:cNvPicPr>
          <p:nvPr/>
        </p:nvPicPr>
        <p:blipFill>
          <a:blip r:embed="rId2"/>
          <a:stretch>
            <a:fillRect/>
          </a:stretch>
        </p:blipFill>
        <p:spPr>
          <a:xfrm>
            <a:off x="0" y="0"/>
            <a:ext cx="14630400" cy="8229600"/>
          </a:xfrm>
          <a:prstGeom prst="rect">
            <a:avLst/>
          </a:prstGeom>
        </p:spPr>
      </p:pic>
      <p:sp>
        <p:nvSpPr>
          <p:cNvPr id="4" name="Text 7">
            <a:extLst>
              <a:ext uri="{FF2B5EF4-FFF2-40B4-BE49-F238E27FC236}">
                <a16:creationId xmlns:a16="http://schemas.microsoft.com/office/drawing/2014/main" id="{34AA334B-6563-7B39-2FA8-025187570C58}"/>
              </a:ext>
            </a:extLst>
          </p:cNvPr>
          <p:cNvSpPr/>
          <p:nvPr/>
        </p:nvSpPr>
        <p:spPr>
          <a:xfrm>
            <a:off x="2907377" y="3469844"/>
            <a:ext cx="11273200" cy="694373"/>
          </a:xfrm>
          <a:prstGeom prst="rect">
            <a:avLst/>
          </a:prstGeom>
          <a:noFill/>
          <a:ln/>
        </p:spPr>
        <p:txBody>
          <a:bodyPr wrap="square" rtlCol="0" anchor="t"/>
          <a:lstStyle/>
          <a:p>
            <a:pPr marL="0" indent="0">
              <a:lnSpc>
                <a:spcPts val="2734"/>
              </a:lnSpc>
              <a:buNone/>
            </a:pPr>
            <a:endParaRPr lang="en-US" sz="5400" dirty="0"/>
          </a:p>
        </p:txBody>
      </p:sp>
      <p:sp>
        <p:nvSpPr>
          <p:cNvPr id="5" name="Text 7">
            <a:extLst>
              <a:ext uri="{FF2B5EF4-FFF2-40B4-BE49-F238E27FC236}">
                <a16:creationId xmlns:a16="http://schemas.microsoft.com/office/drawing/2014/main" id="{95C1D2A7-1565-050C-9003-392ABA624D36}"/>
              </a:ext>
            </a:extLst>
          </p:cNvPr>
          <p:cNvSpPr/>
          <p:nvPr/>
        </p:nvSpPr>
        <p:spPr>
          <a:xfrm>
            <a:off x="3813756" y="3622244"/>
            <a:ext cx="11273200" cy="694373"/>
          </a:xfrm>
          <a:prstGeom prst="rect">
            <a:avLst/>
          </a:prstGeom>
          <a:noFill/>
          <a:ln/>
        </p:spPr>
        <p:txBody>
          <a:bodyPr wrap="square" rtlCol="0" anchor="t"/>
          <a:lstStyle/>
          <a:p>
            <a:pPr>
              <a:lnSpc>
                <a:spcPts val="2734"/>
              </a:lnSpc>
            </a:pPr>
            <a:r>
              <a:rPr lang="en-US" sz="5400" dirty="0">
                <a:solidFill>
                  <a:srgbClr val="EBECEF"/>
                </a:solidFill>
                <a:latin typeface="Fraunces" pitchFamily="34" charset="0"/>
                <a:ea typeface="Fraunces" pitchFamily="34" charset="-122"/>
                <a:cs typeface="Fraunces" pitchFamily="34" charset="-120"/>
              </a:rPr>
              <a:t>Exploratory Data Analysis</a:t>
            </a:r>
            <a:endParaRPr lang="en-US" sz="5400" dirty="0"/>
          </a:p>
          <a:p>
            <a:pPr marL="0" indent="0">
              <a:lnSpc>
                <a:spcPts val="2734"/>
              </a:lnSpc>
              <a:buNone/>
            </a:pPr>
            <a:r>
              <a:rPr lang="en-US" sz="5400" dirty="0">
                <a:solidFill>
                  <a:srgbClr val="EBECEF"/>
                </a:solidFill>
                <a:latin typeface="Fraunces" pitchFamily="34" charset="0"/>
                <a:ea typeface="Fraunces" pitchFamily="34" charset="-122"/>
              </a:rPr>
              <a:t> </a:t>
            </a:r>
            <a:endParaRPr lang="en-US" sz="5400" dirty="0"/>
          </a:p>
        </p:txBody>
      </p:sp>
      <p:sp>
        <p:nvSpPr>
          <p:cNvPr id="6" name="Text 8">
            <a:extLst>
              <a:ext uri="{FF2B5EF4-FFF2-40B4-BE49-F238E27FC236}">
                <a16:creationId xmlns:a16="http://schemas.microsoft.com/office/drawing/2014/main" id="{069EB02C-4A7B-E8A5-D2E0-E45DA6224850}"/>
              </a:ext>
            </a:extLst>
          </p:cNvPr>
          <p:cNvSpPr/>
          <p:nvPr/>
        </p:nvSpPr>
        <p:spPr>
          <a:xfrm>
            <a:off x="2568433" y="4678373"/>
            <a:ext cx="10884433" cy="1066205"/>
          </a:xfrm>
          <a:prstGeom prst="rect">
            <a:avLst/>
          </a:prstGeom>
          <a:noFill/>
          <a:ln/>
        </p:spPr>
        <p:txBody>
          <a:bodyPr wrap="square" rtlCol="0" anchor="t"/>
          <a:lstStyle/>
          <a:p>
            <a:pPr>
              <a:lnSpc>
                <a:spcPts val="2799"/>
              </a:lnSpc>
            </a:pPr>
            <a:r>
              <a:rPr lang="en-US" sz="2000" kern="0" spc="-35" dirty="0">
                <a:solidFill>
                  <a:srgbClr val="E5E0DF"/>
                </a:solidFill>
                <a:latin typeface="Inter" pitchFamily="34" charset="0"/>
                <a:ea typeface="Inter" pitchFamily="34" charset="-122"/>
                <a:cs typeface="Inter" pitchFamily="34" charset="-120"/>
              </a:rPr>
              <a:t>A picture is worth a thousand words. We will leverage the power of visualizations to gain valuable insights from the stock market data. Prepare to explore captivating charts and interactive plots!</a:t>
            </a:r>
            <a:endParaRPr lang="en-US" sz="2000" dirty="0"/>
          </a:p>
          <a:p>
            <a:pPr>
              <a:lnSpc>
                <a:spcPts val="2799"/>
              </a:lnSpc>
            </a:pPr>
            <a:endParaRPr lang="en-US" sz="1750" dirty="0"/>
          </a:p>
        </p:txBody>
      </p:sp>
      <p:pic>
        <p:nvPicPr>
          <p:cNvPr id="7" name="Picture 6">
            <a:extLst>
              <a:ext uri="{FF2B5EF4-FFF2-40B4-BE49-F238E27FC236}">
                <a16:creationId xmlns:a16="http://schemas.microsoft.com/office/drawing/2014/main" id="{CF8BD4C9-BE6A-D594-A6DE-EBAE370278A3}"/>
              </a:ext>
            </a:extLst>
          </p:cNvPr>
          <p:cNvPicPr>
            <a:picLocks noChangeAspect="1"/>
          </p:cNvPicPr>
          <p:nvPr/>
        </p:nvPicPr>
        <p:blipFill>
          <a:blip r:embed="rId3"/>
          <a:stretch>
            <a:fillRect/>
          </a:stretch>
        </p:blipFill>
        <p:spPr>
          <a:xfrm>
            <a:off x="2907377" y="4307472"/>
            <a:ext cx="8980186" cy="18290"/>
          </a:xfrm>
          <a:prstGeom prst="rect">
            <a:avLst/>
          </a:prstGeom>
        </p:spPr>
      </p:pic>
    </p:spTree>
    <p:extLst>
      <p:ext uri="{BB962C8B-B14F-4D97-AF65-F5344CB8AC3E}">
        <p14:creationId xmlns:p14="http://schemas.microsoft.com/office/powerpoint/2010/main" val="946486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796D79-ED84-1B51-95C2-C2465573A2E3}"/>
              </a:ext>
            </a:extLst>
          </p:cNvPr>
          <p:cNvSpPr txBox="1"/>
          <p:nvPr/>
        </p:nvSpPr>
        <p:spPr>
          <a:xfrm>
            <a:off x="538843" y="384041"/>
            <a:ext cx="10972800" cy="1446550"/>
          </a:xfrm>
          <a:prstGeom prst="rect">
            <a:avLst/>
          </a:prstGeom>
          <a:noFill/>
        </p:spPr>
        <p:txBody>
          <a:bodyPr wrap="square">
            <a:spAutoFit/>
          </a:bodyPr>
          <a:lstStyle/>
          <a:p>
            <a:r>
              <a:rPr lang="en-US" sz="4400" b="0" i="0" dirty="0">
                <a:solidFill>
                  <a:srgbClr val="161616"/>
                </a:solidFill>
                <a:effectLst/>
                <a:latin typeface="Fraunces"/>
              </a:rPr>
              <a:t>Why is exploratory data analysis important in data science?</a:t>
            </a:r>
            <a:endParaRPr lang="en-IN" sz="4400" dirty="0">
              <a:latin typeface="Fraunces"/>
            </a:endParaRPr>
          </a:p>
        </p:txBody>
      </p:sp>
      <p:sp>
        <p:nvSpPr>
          <p:cNvPr id="4" name="Shape 3">
            <a:extLst>
              <a:ext uri="{FF2B5EF4-FFF2-40B4-BE49-F238E27FC236}">
                <a16:creationId xmlns:a16="http://schemas.microsoft.com/office/drawing/2014/main" id="{13E2B3FB-6662-1FB3-4F91-58FC7EBEAD0D}"/>
              </a:ext>
            </a:extLst>
          </p:cNvPr>
          <p:cNvSpPr/>
          <p:nvPr/>
        </p:nvSpPr>
        <p:spPr>
          <a:xfrm rot="16200000">
            <a:off x="6786880" y="-4384222"/>
            <a:ext cx="191230" cy="13046530"/>
          </a:xfrm>
          <a:prstGeom prst="rect">
            <a:avLst/>
          </a:prstGeom>
          <a:solidFill>
            <a:srgbClr val="303B69"/>
          </a:solidFill>
          <a:ln/>
        </p:spPr>
        <p:txBody>
          <a:bodyPr/>
          <a:lstStyle/>
          <a:p>
            <a:endParaRPr lang="en-IN"/>
          </a:p>
        </p:txBody>
      </p:sp>
      <p:pic>
        <p:nvPicPr>
          <p:cNvPr id="5" name="Picture 4">
            <a:extLst>
              <a:ext uri="{FF2B5EF4-FFF2-40B4-BE49-F238E27FC236}">
                <a16:creationId xmlns:a16="http://schemas.microsoft.com/office/drawing/2014/main" id="{7AE13D8F-93E4-72F3-4548-4BC4B6E1A8DC}"/>
              </a:ext>
            </a:extLst>
          </p:cNvPr>
          <p:cNvPicPr>
            <a:picLocks noChangeAspect="1"/>
          </p:cNvPicPr>
          <p:nvPr/>
        </p:nvPicPr>
        <p:blipFill rotWithShape="1">
          <a:blip r:embed="rId2"/>
          <a:srcRect l="10114" r="12960" b="6851"/>
          <a:stretch/>
        </p:blipFill>
        <p:spPr>
          <a:xfrm>
            <a:off x="7040606" y="3076164"/>
            <a:ext cx="7589794" cy="5153436"/>
          </a:xfrm>
          <a:prstGeom prst="rect">
            <a:avLst/>
          </a:prstGeom>
        </p:spPr>
      </p:pic>
      <p:sp>
        <p:nvSpPr>
          <p:cNvPr id="7" name="TextBox 6">
            <a:extLst>
              <a:ext uri="{FF2B5EF4-FFF2-40B4-BE49-F238E27FC236}">
                <a16:creationId xmlns:a16="http://schemas.microsoft.com/office/drawing/2014/main" id="{42BC0DC4-AD14-5223-EE63-ABE74E04BA8E}"/>
              </a:ext>
            </a:extLst>
          </p:cNvPr>
          <p:cNvSpPr txBox="1"/>
          <p:nvPr/>
        </p:nvSpPr>
        <p:spPr>
          <a:xfrm>
            <a:off x="359230" y="4210914"/>
            <a:ext cx="7315200" cy="4093428"/>
          </a:xfrm>
          <a:prstGeom prst="rect">
            <a:avLst/>
          </a:prstGeom>
          <a:noFill/>
        </p:spPr>
        <p:txBody>
          <a:bodyPr wrap="square">
            <a:spAutoFit/>
          </a:bodyPr>
          <a:lstStyle/>
          <a:p>
            <a:r>
              <a:rPr lang="en-US" sz="2000" dirty="0">
                <a:solidFill>
                  <a:schemeClr val="accent1">
                    <a:lumMod val="75000"/>
                  </a:schemeClr>
                </a:solidFill>
                <a:latin typeface="Inter"/>
              </a:rPr>
              <a:t>     Data scientists can use exploratory analysis to ensure the results they produce are valid and applicable to any desired business outcomes and goals. </a:t>
            </a:r>
          </a:p>
          <a:p>
            <a:endParaRPr lang="en-US" sz="2000" dirty="0">
              <a:solidFill>
                <a:schemeClr val="accent1">
                  <a:lumMod val="75000"/>
                </a:schemeClr>
              </a:solidFill>
              <a:latin typeface="Inter"/>
            </a:endParaRPr>
          </a:p>
          <a:p>
            <a:r>
              <a:rPr lang="en-US" sz="2000" dirty="0">
                <a:solidFill>
                  <a:schemeClr val="accent1">
                    <a:lumMod val="50000"/>
                  </a:schemeClr>
                </a:solidFill>
                <a:latin typeface="Inter"/>
              </a:rPr>
              <a:t>EDA also helps stakeholders by confirming they are asking the right questions. </a:t>
            </a:r>
          </a:p>
          <a:p>
            <a:endParaRPr lang="en-US" sz="2000" dirty="0">
              <a:solidFill>
                <a:schemeClr val="accent1">
                  <a:lumMod val="50000"/>
                </a:schemeClr>
              </a:solidFill>
              <a:latin typeface="Inter"/>
            </a:endParaRPr>
          </a:p>
          <a:p>
            <a:r>
              <a:rPr lang="en-US" sz="2000" dirty="0">
                <a:solidFill>
                  <a:schemeClr val="accent1">
                    <a:lumMod val="75000"/>
                  </a:schemeClr>
                </a:solidFill>
                <a:latin typeface="Inter"/>
              </a:rPr>
              <a:t>         EDA can help answer questions about standard deviations, categorical variables, and confidence intervals. </a:t>
            </a:r>
          </a:p>
          <a:p>
            <a:endParaRPr lang="en-US" sz="2000" dirty="0">
              <a:solidFill>
                <a:schemeClr val="accent1">
                  <a:lumMod val="75000"/>
                </a:schemeClr>
              </a:solidFill>
              <a:latin typeface="Inter"/>
            </a:endParaRPr>
          </a:p>
          <a:p>
            <a:r>
              <a:rPr lang="en-US" sz="2000" dirty="0">
                <a:solidFill>
                  <a:schemeClr val="accent1">
                    <a:lumMod val="50000"/>
                  </a:schemeClr>
                </a:solidFill>
                <a:latin typeface="Inter"/>
              </a:rPr>
              <a:t>Once EDA is complete and insights are drawn, its features can then be used for more sophisticated data analysis or modeling, including machine learning.</a:t>
            </a:r>
            <a:endParaRPr lang="en-IN" sz="2000" dirty="0">
              <a:solidFill>
                <a:schemeClr val="accent1">
                  <a:lumMod val="50000"/>
                </a:schemeClr>
              </a:solidFill>
              <a:latin typeface="Inter"/>
            </a:endParaRPr>
          </a:p>
        </p:txBody>
      </p:sp>
      <p:sp>
        <p:nvSpPr>
          <p:cNvPr id="9" name="TextBox 8">
            <a:extLst>
              <a:ext uri="{FF2B5EF4-FFF2-40B4-BE49-F238E27FC236}">
                <a16:creationId xmlns:a16="http://schemas.microsoft.com/office/drawing/2014/main" id="{C1C57135-E97A-2039-FC3F-42DA362B5AD3}"/>
              </a:ext>
            </a:extLst>
          </p:cNvPr>
          <p:cNvSpPr txBox="1"/>
          <p:nvPr/>
        </p:nvSpPr>
        <p:spPr>
          <a:xfrm>
            <a:off x="359230" y="2541359"/>
            <a:ext cx="13699670" cy="1477328"/>
          </a:xfrm>
          <a:prstGeom prst="rect">
            <a:avLst/>
          </a:prstGeom>
          <a:noFill/>
        </p:spPr>
        <p:txBody>
          <a:bodyPr wrap="square">
            <a:spAutoFit/>
          </a:bodyPr>
          <a:lstStyle/>
          <a:p>
            <a:r>
              <a:rPr lang="en-US" sz="2400" dirty="0">
                <a:latin typeface="Inter"/>
              </a:rPr>
              <a:t>The main purpose of EDA is to help look at data before making any assumptions. It can help identify obvious errors, as well as better understand patterns within the </a:t>
            </a:r>
            <a:r>
              <a:rPr lang="en-US" sz="2400" b="1" dirty="0">
                <a:solidFill>
                  <a:schemeClr val="accent1">
                    <a:lumMod val="50000"/>
                  </a:schemeClr>
                </a:solidFill>
                <a:latin typeface="Inter"/>
              </a:rPr>
              <a:t>data, detect outliers or anomalous events, find interesting relations among the variables.</a:t>
            </a:r>
          </a:p>
          <a:p>
            <a:endParaRPr lang="en-US" dirty="0"/>
          </a:p>
        </p:txBody>
      </p:sp>
    </p:spTree>
    <p:extLst>
      <p:ext uri="{BB962C8B-B14F-4D97-AF65-F5344CB8AC3E}">
        <p14:creationId xmlns:p14="http://schemas.microsoft.com/office/powerpoint/2010/main" val="3083233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3F2CC4-E60A-C703-B071-66DC1DF49803}"/>
              </a:ext>
            </a:extLst>
          </p:cNvPr>
          <p:cNvPicPr>
            <a:picLocks noChangeAspect="1"/>
          </p:cNvPicPr>
          <p:nvPr/>
        </p:nvPicPr>
        <p:blipFill>
          <a:blip r:embed="rId2"/>
          <a:stretch>
            <a:fillRect/>
          </a:stretch>
        </p:blipFill>
        <p:spPr>
          <a:xfrm>
            <a:off x="4734" y="0"/>
            <a:ext cx="14620932" cy="8229600"/>
          </a:xfrm>
          <a:prstGeom prst="rect">
            <a:avLst/>
          </a:prstGeom>
        </p:spPr>
      </p:pic>
      <p:pic>
        <p:nvPicPr>
          <p:cNvPr id="6" name="Picture 5">
            <a:extLst>
              <a:ext uri="{FF2B5EF4-FFF2-40B4-BE49-F238E27FC236}">
                <a16:creationId xmlns:a16="http://schemas.microsoft.com/office/drawing/2014/main" id="{2C266D1E-8D5D-F1DB-B945-BC80A1478B9E}"/>
              </a:ext>
            </a:extLst>
          </p:cNvPr>
          <p:cNvPicPr>
            <a:picLocks noChangeAspect="1"/>
          </p:cNvPicPr>
          <p:nvPr/>
        </p:nvPicPr>
        <p:blipFill>
          <a:blip r:embed="rId3"/>
          <a:stretch>
            <a:fillRect/>
          </a:stretch>
        </p:blipFill>
        <p:spPr>
          <a:xfrm>
            <a:off x="2566987" y="200848"/>
            <a:ext cx="9496425" cy="6657975"/>
          </a:xfrm>
          <a:prstGeom prst="rect">
            <a:avLst/>
          </a:prstGeom>
        </p:spPr>
      </p:pic>
      <p:sp>
        <p:nvSpPr>
          <p:cNvPr id="4" name="TextBox 3">
            <a:extLst>
              <a:ext uri="{FF2B5EF4-FFF2-40B4-BE49-F238E27FC236}">
                <a16:creationId xmlns:a16="http://schemas.microsoft.com/office/drawing/2014/main" id="{A719902D-3381-F0D1-FBE9-540FBF4271BD}"/>
              </a:ext>
            </a:extLst>
          </p:cNvPr>
          <p:cNvSpPr txBox="1"/>
          <p:nvPr/>
        </p:nvSpPr>
        <p:spPr>
          <a:xfrm>
            <a:off x="906235" y="7190268"/>
            <a:ext cx="13511894" cy="707886"/>
          </a:xfrm>
          <a:prstGeom prst="rect">
            <a:avLst/>
          </a:prstGeom>
          <a:noFill/>
        </p:spPr>
        <p:txBody>
          <a:bodyPr wrap="square">
            <a:spAutoFit/>
          </a:bodyPr>
          <a:lstStyle/>
          <a:p>
            <a:r>
              <a:rPr lang="en-US" sz="2000" dirty="0">
                <a:solidFill>
                  <a:schemeClr val="bg1"/>
                </a:solidFill>
                <a:latin typeface="Fraunces"/>
              </a:rPr>
              <a:t>The histograms for 'High' and 'Low' prices show the distribution of daily high and low prices. Both histograms have long tails on the right side, it indicating that there are occasional extreme price values.</a:t>
            </a:r>
            <a:endParaRPr lang="en-IN" sz="2000" dirty="0">
              <a:solidFill>
                <a:schemeClr val="bg1"/>
              </a:solidFill>
              <a:latin typeface="Fraunces"/>
            </a:endParaRPr>
          </a:p>
        </p:txBody>
      </p:sp>
    </p:spTree>
    <p:extLst>
      <p:ext uri="{BB962C8B-B14F-4D97-AF65-F5344CB8AC3E}">
        <p14:creationId xmlns:p14="http://schemas.microsoft.com/office/powerpoint/2010/main" val="3428561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8344FE-2385-E089-9CC7-E1BF1502465F}"/>
              </a:ext>
            </a:extLst>
          </p:cNvPr>
          <p:cNvPicPr>
            <a:picLocks noChangeAspect="1"/>
          </p:cNvPicPr>
          <p:nvPr/>
        </p:nvPicPr>
        <p:blipFill>
          <a:blip r:embed="rId2"/>
          <a:stretch>
            <a:fillRect/>
          </a:stretch>
        </p:blipFill>
        <p:spPr>
          <a:xfrm>
            <a:off x="4734" y="0"/>
            <a:ext cx="14620932" cy="8229600"/>
          </a:xfrm>
          <a:prstGeom prst="rect">
            <a:avLst/>
          </a:prstGeom>
        </p:spPr>
      </p:pic>
      <p:pic>
        <p:nvPicPr>
          <p:cNvPr id="3" name="Picture 2">
            <a:extLst>
              <a:ext uri="{FF2B5EF4-FFF2-40B4-BE49-F238E27FC236}">
                <a16:creationId xmlns:a16="http://schemas.microsoft.com/office/drawing/2014/main" id="{A3C11244-D479-1CF0-6371-BF028ECFC757}"/>
              </a:ext>
            </a:extLst>
          </p:cNvPr>
          <p:cNvPicPr>
            <a:picLocks noChangeAspect="1"/>
          </p:cNvPicPr>
          <p:nvPr/>
        </p:nvPicPr>
        <p:blipFill>
          <a:blip r:embed="rId3"/>
          <a:stretch>
            <a:fillRect/>
          </a:stretch>
        </p:blipFill>
        <p:spPr>
          <a:xfrm>
            <a:off x="665895" y="182718"/>
            <a:ext cx="5499274" cy="3526005"/>
          </a:xfrm>
          <a:prstGeom prst="rect">
            <a:avLst/>
          </a:prstGeom>
        </p:spPr>
      </p:pic>
      <p:pic>
        <p:nvPicPr>
          <p:cNvPr id="6" name="Picture 5">
            <a:extLst>
              <a:ext uri="{FF2B5EF4-FFF2-40B4-BE49-F238E27FC236}">
                <a16:creationId xmlns:a16="http://schemas.microsoft.com/office/drawing/2014/main" id="{ADFC8C21-7ACF-071E-C830-76099802A0E6}"/>
              </a:ext>
            </a:extLst>
          </p:cNvPr>
          <p:cNvPicPr>
            <a:picLocks noChangeAspect="1"/>
          </p:cNvPicPr>
          <p:nvPr/>
        </p:nvPicPr>
        <p:blipFill>
          <a:blip r:embed="rId4"/>
          <a:stretch>
            <a:fillRect/>
          </a:stretch>
        </p:blipFill>
        <p:spPr>
          <a:xfrm>
            <a:off x="7315200" y="182719"/>
            <a:ext cx="6217009" cy="3712467"/>
          </a:xfrm>
          <a:prstGeom prst="rect">
            <a:avLst/>
          </a:prstGeom>
        </p:spPr>
      </p:pic>
      <p:pic>
        <p:nvPicPr>
          <p:cNvPr id="7" name="Picture 6">
            <a:extLst>
              <a:ext uri="{FF2B5EF4-FFF2-40B4-BE49-F238E27FC236}">
                <a16:creationId xmlns:a16="http://schemas.microsoft.com/office/drawing/2014/main" id="{5BE9F8E6-2A4D-AA82-C06F-1C014D165CE0}"/>
              </a:ext>
            </a:extLst>
          </p:cNvPr>
          <p:cNvPicPr>
            <a:picLocks noChangeAspect="1"/>
          </p:cNvPicPr>
          <p:nvPr/>
        </p:nvPicPr>
        <p:blipFill>
          <a:blip r:embed="rId5"/>
          <a:stretch>
            <a:fillRect/>
          </a:stretch>
        </p:blipFill>
        <p:spPr>
          <a:xfrm>
            <a:off x="696145" y="3970923"/>
            <a:ext cx="5438775" cy="4075960"/>
          </a:xfrm>
          <a:prstGeom prst="rect">
            <a:avLst/>
          </a:prstGeom>
        </p:spPr>
      </p:pic>
      <p:pic>
        <p:nvPicPr>
          <p:cNvPr id="8" name="Picture 7">
            <a:extLst>
              <a:ext uri="{FF2B5EF4-FFF2-40B4-BE49-F238E27FC236}">
                <a16:creationId xmlns:a16="http://schemas.microsoft.com/office/drawing/2014/main" id="{BB647804-25E6-65C3-634D-FC0087571D1B}"/>
              </a:ext>
            </a:extLst>
          </p:cNvPr>
          <p:cNvPicPr>
            <a:picLocks noChangeAspect="1"/>
          </p:cNvPicPr>
          <p:nvPr/>
        </p:nvPicPr>
        <p:blipFill>
          <a:blip r:embed="rId6"/>
          <a:stretch>
            <a:fillRect/>
          </a:stretch>
        </p:blipFill>
        <p:spPr>
          <a:xfrm>
            <a:off x="7536832" y="4185743"/>
            <a:ext cx="5686921" cy="3646320"/>
          </a:xfrm>
          <a:prstGeom prst="rect">
            <a:avLst/>
          </a:prstGeom>
        </p:spPr>
      </p:pic>
    </p:spTree>
    <p:extLst>
      <p:ext uri="{BB962C8B-B14F-4D97-AF65-F5344CB8AC3E}">
        <p14:creationId xmlns:p14="http://schemas.microsoft.com/office/powerpoint/2010/main" val="3794365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A1B3A4-B576-D046-31EE-421C9971B8DA}"/>
              </a:ext>
            </a:extLst>
          </p:cNvPr>
          <p:cNvPicPr>
            <a:picLocks noChangeAspect="1"/>
          </p:cNvPicPr>
          <p:nvPr/>
        </p:nvPicPr>
        <p:blipFill>
          <a:blip r:embed="rId2"/>
          <a:stretch>
            <a:fillRect/>
          </a:stretch>
        </p:blipFill>
        <p:spPr>
          <a:xfrm>
            <a:off x="4734" y="0"/>
            <a:ext cx="14620932" cy="8229600"/>
          </a:xfrm>
          <a:prstGeom prst="rect">
            <a:avLst/>
          </a:prstGeom>
        </p:spPr>
      </p:pic>
      <p:pic>
        <p:nvPicPr>
          <p:cNvPr id="3" name="Picture 2">
            <a:extLst>
              <a:ext uri="{FF2B5EF4-FFF2-40B4-BE49-F238E27FC236}">
                <a16:creationId xmlns:a16="http://schemas.microsoft.com/office/drawing/2014/main" id="{1669AA4B-B29A-E88B-C791-DABAB0FA0139}"/>
              </a:ext>
            </a:extLst>
          </p:cNvPr>
          <p:cNvPicPr>
            <a:picLocks noChangeAspect="1"/>
          </p:cNvPicPr>
          <p:nvPr/>
        </p:nvPicPr>
        <p:blipFill>
          <a:blip r:embed="rId3"/>
          <a:stretch>
            <a:fillRect/>
          </a:stretch>
        </p:blipFill>
        <p:spPr>
          <a:xfrm>
            <a:off x="1952625" y="263297"/>
            <a:ext cx="10725150" cy="5743575"/>
          </a:xfrm>
          <a:prstGeom prst="rect">
            <a:avLst/>
          </a:prstGeom>
        </p:spPr>
      </p:pic>
      <p:sp>
        <p:nvSpPr>
          <p:cNvPr id="5" name="TextBox 4">
            <a:extLst>
              <a:ext uri="{FF2B5EF4-FFF2-40B4-BE49-F238E27FC236}">
                <a16:creationId xmlns:a16="http://schemas.microsoft.com/office/drawing/2014/main" id="{2B9B29FA-0EE3-8E53-8311-B1C1FD0BE546}"/>
              </a:ext>
            </a:extLst>
          </p:cNvPr>
          <p:cNvSpPr txBox="1"/>
          <p:nvPr/>
        </p:nvSpPr>
        <p:spPr>
          <a:xfrm>
            <a:off x="359228" y="6288503"/>
            <a:ext cx="13977258" cy="707886"/>
          </a:xfrm>
          <a:prstGeom prst="rect">
            <a:avLst/>
          </a:prstGeom>
          <a:noFill/>
        </p:spPr>
        <p:txBody>
          <a:bodyPr wrap="square">
            <a:spAutoFit/>
          </a:bodyPr>
          <a:lstStyle/>
          <a:p>
            <a:r>
              <a:rPr lang="en-US" dirty="0"/>
              <a:t> </a:t>
            </a:r>
            <a:r>
              <a:rPr lang="en-US" sz="2000" dirty="0">
                <a:solidFill>
                  <a:schemeClr val="bg1"/>
                </a:solidFill>
                <a:latin typeface="Fraunces"/>
              </a:rPr>
              <a:t>From the heatmap, we can see that the opening and closing prices have a strong positive correlation, while the low and high prices have a weaker positive correlation.</a:t>
            </a:r>
            <a:endParaRPr lang="en-IN" dirty="0">
              <a:solidFill>
                <a:schemeClr val="bg1"/>
              </a:solidFill>
              <a:latin typeface="Fraunces"/>
            </a:endParaRPr>
          </a:p>
        </p:txBody>
      </p:sp>
      <p:sp>
        <p:nvSpPr>
          <p:cNvPr id="7" name="TextBox 6">
            <a:extLst>
              <a:ext uri="{FF2B5EF4-FFF2-40B4-BE49-F238E27FC236}">
                <a16:creationId xmlns:a16="http://schemas.microsoft.com/office/drawing/2014/main" id="{DEECB79C-A2D1-2B4D-4FD2-B7D1BEC5DAF9}"/>
              </a:ext>
            </a:extLst>
          </p:cNvPr>
          <p:cNvSpPr txBox="1"/>
          <p:nvPr/>
        </p:nvSpPr>
        <p:spPr>
          <a:xfrm>
            <a:off x="359228" y="7258417"/>
            <a:ext cx="13748658" cy="707886"/>
          </a:xfrm>
          <a:prstGeom prst="rect">
            <a:avLst/>
          </a:prstGeom>
          <a:noFill/>
        </p:spPr>
        <p:txBody>
          <a:bodyPr wrap="square">
            <a:spAutoFit/>
          </a:bodyPr>
          <a:lstStyle/>
          <a:p>
            <a:r>
              <a:rPr lang="en-US" sz="2000" dirty="0">
                <a:solidFill>
                  <a:schemeClr val="bg1"/>
                </a:solidFill>
                <a:latin typeface="Fraunces"/>
              </a:rPr>
              <a:t>We can start by visualizing the distribution of the target variable, which in this case is the closing stock price. We can use a histogram to visualize the distribution.</a:t>
            </a:r>
            <a:endParaRPr lang="en-IN" sz="2000" dirty="0">
              <a:solidFill>
                <a:schemeClr val="bg1"/>
              </a:solidFill>
              <a:latin typeface="Fraunces"/>
            </a:endParaRPr>
          </a:p>
        </p:txBody>
      </p:sp>
    </p:spTree>
    <p:extLst>
      <p:ext uri="{BB962C8B-B14F-4D97-AF65-F5344CB8AC3E}">
        <p14:creationId xmlns:p14="http://schemas.microsoft.com/office/powerpoint/2010/main" val="388188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F5CEC5-7429-DAE1-59B8-705CD74EEEC2}"/>
              </a:ext>
            </a:extLst>
          </p:cNvPr>
          <p:cNvPicPr>
            <a:picLocks noChangeAspect="1"/>
          </p:cNvPicPr>
          <p:nvPr/>
        </p:nvPicPr>
        <p:blipFill>
          <a:blip r:embed="rId2"/>
          <a:stretch>
            <a:fillRect/>
          </a:stretch>
        </p:blipFill>
        <p:spPr>
          <a:xfrm>
            <a:off x="0" y="0"/>
            <a:ext cx="14630400" cy="8229600"/>
          </a:xfrm>
          <a:prstGeom prst="rect">
            <a:avLst/>
          </a:prstGeom>
        </p:spPr>
      </p:pic>
      <p:sp>
        <p:nvSpPr>
          <p:cNvPr id="3" name="Text 7">
            <a:extLst>
              <a:ext uri="{FF2B5EF4-FFF2-40B4-BE49-F238E27FC236}">
                <a16:creationId xmlns:a16="http://schemas.microsoft.com/office/drawing/2014/main" id="{A4E4AAC1-1061-2511-898E-BC718C703DFD}"/>
              </a:ext>
            </a:extLst>
          </p:cNvPr>
          <p:cNvSpPr/>
          <p:nvPr/>
        </p:nvSpPr>
        <p:spPr>
          <a:xfrm>
            <a:off x="5152699" y="3420427"/>
            <a:ext cx="11273200" cy="694373"/>
          </a:xfrm>
          <a:prstGeom prst="rect">
            <a:avLst/>
          </a:prstGeom>
          <a:noFill/>
          <a:ln/>
        </p:spPr>
        <p:txBody>
          <a:bodyPr wrap="square" rtlCol="0" anchor="t"/>
          <a:lstStyle/>
          <a:p>
            <a:pPr>
              <a:lnSpc>
                <a:spcPts val="2734"/>
              </a:lnSpc>
            </a:pPr>
            <a:r>
              <a:rPr lang="en-US" sz="5400" dirty="0">
                <a:solidFill>
                  <a:srgbClr val="EBECEF"/>
                </a:solidFill>
                <a:latin typeface="Fraunces" pitchFamily="34" charset="0"/>
                <a:ea typeface="Fraunces" pitchFamily="34" charset="-122"/>
              </a:rPr>
              <a:t>Model Building </a:t>
            </a:r>
            <a:endParaRPr lang="en-US" sz="5400" dirty="0"/>
          </a:p>
          <a:p>
            <a:pPr marL="0" indent="0">
              <a:lnSpc>
                <a:spcPts val="2734"/>
              </a:lnSpc>
              <a:buNone/>
            </a:pPr>
            <a:r>
              <a:rPr lang="en-US" sz="5400" dirty="0">
                <a:solidFill>
                  <a:srgbClr val="EBECEF"/>
                </a:solidFill>
                <a:latin typeface="Fraunces" pitchFamily="34" charset="0"/>
                <a:ea typeface="Fraunces" pitchFamily="34" charset="-122"/>
              </a:rPr>
              <a:t> </a:t>
            </a:r>
            <a:endParaRPr lang="en-US" sz="5400" dirty="0"/>
          </a:p>
        </p:txBody>
      </p:sp>
      <p:pic>
        <p:nvPicPr>
          <p:cNvPr id="4" name="Picture 3">
            <a:extLst>
              <a:ext uri="{FF2B5EF4-FFF2-40B4-BE49-F238E27FC236}">
                <a16:creationId xmlns:a16="http://schemas.microsoft.com/office/drawing/2014/main" id="{00B7B538-7BF7-6422-9FEB-10CC3409EF57}"/>
              </a:ext>
            </a:extLst>
          </p:cNvPr>
          <p:cNvPicPr>
            <a:picLocks noChangeAspect="1"/>
          </p:cNvPicPr>
          <p:nvPr/>
        </p:nvPicPr>
        <p:blipFill>
          <a:blip r:embed="rId3"/>
          <a:stretch>
            <a:fillRect/>
          </a:stretch>
        </p:blipFill>
        <p:spPr>
          <a:xfrm>
            <a:off x="2825107" y="4069075"/>
            <a:ext cx="8980186" cy="18290"/>
          </a:xfrm>
          <a:prstGeom prst="rect">
            <a:avLst/>
          </a:prstGeom>
        </p:spPr>
      </p:pic>
      <p:sp>
        <p:nvSpPr>
          <p:cNvPr id="5" name="Text 8">
            <a:extLst>
              <a:ext uri="{FF2B5EF4-FFF2-40B4-BE49-F238E27FC236}">
                <a16:creationId xmlns:a16="http://schemas.microsoft.com/office/drawing/2014/main" id="{89A51A64-C0F6-755B-24AB-B4D096608644}"/>
              </a:ext>
            </a:extLst>
          </p:cNvPr>
          <p:cNvSpPr/>
          <p:nvPr/>
        </p:nvSpPr>
        <p:spPr>
          <a:xfrm>
            <a:off x="1861458" y="4363233"/>
            <a:ext cx="11950637" cy="1066205"/>
          </a:xfrm>
          <a:prstGeom prst="rect">
            <a:avLst/>
          </a:prstGeom>
          <a:noFill/>
          <a:ln/>
        </p:spPr>
        <p:txBody>
          <a:bodyPr wrap="square" rtlCol="0" anchor="t"/>
          <a:lstStyle/>
          <a:p>
            <a:pPr>
              <a:lnSpc>
                <a:spcPts val="2799"/>
              </a:lnSpc>
            </a:pPr>
            <a:r>
              <a:rPr lang="en-US" sz="2000" b="0" i="0" dirty="0">
                <a:solidFill>
                  <a:schemeClr val="bg1"/>
                </a:solidFill>
                <a:effectLst/>
                <a:latin typeface="Inter"/>
              </a:rPr>
              <a:t>Model building is an essential part of data analytics and is used to extract insights and knowledge from the data to make business decisions and strategies. In this </a:t>
            </a:r>
            <a:r>
              <a:rPr lang="en-US" sz="2000" b="0" i="0" dirty="0">
                <a:solidFill>
                  <a:schemeClr val="bg1"/>
                </a:solidFill>
                <a:effectLst/>
                <a:latin typeface="Google Sans"/>
              </a:rPr>
              <a:t>phase of the project data science team needs to develop data sets for training, testing, and production purposes.</a:t>
            </a:r>
            <a:endParaRPr lang="en-US" sz="2000" dirty="0">
              <a:solidFill>
                <a:schemeClr val="bg1"/>
              </a:solidFill>
            </a:endParaRPr>
          </a:p>
        </p:txBody>
      </p:sp>
    </p:spTree>
    <p:extLst>
      <p:ext uri="{BB962C8B-B14F-4D97-AF65-F5344CB8AC3E}">
        <p14:creationId xmlns:p14="http://schemas.microsoft.com/office/powerpoint/2010/main" val="120392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CE88E9-9873-19E6-9335-3B3443BA5676}"/>
              </a:ext>
            </a:extLst>
          </p:cNvPr>
          <p:cNvSpPr txBox="1"/>
          <p:nvPr/>
        </p:nvSpPr>
        <p:spPr>
          <a:xfrm>
            <a:off x="195943" y="137400"/>
            <a:ext cx="7315200"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chemeClr val="accent1">
                    <a:lumMod val="50000"/>
                  </a:schemeClr>
                </a:solidFill>
                <a:effectLst/>
                <a:uLnTx/>
                <a:uFillTx/>
                <a:latin typeface="Lato" panose="020F0502020204030203" pitchFamily="34" charset="0"/>
                <a:ea typeface="+mn-ea"/>
                <a:cs typeface="+mn-cs"/>
              </a:rPr>
              <a:t>What is LSTM?</a:t>
            </a:r>
          </a:p>
        </p:txBody>
      </p:sp>
      <p:pic>
        <p:nvPicPr>
          <p:cNvPr id="6" name="Picture 5">
            <a:extLst>
              <a:ext uri="{FF2B5EF4-FFF2-40B4-BE49-F238E27FC236}">
                <a16:creationId xmlns:a16="http://schemas.microsoft.com/office/drawing/2014/main" id="{8E5C5035-34E7-3965-9035-27A2C9E14A9A}"/>
              </a:ext>
            </a:extLst>
          </p:cNvPr>
          <p:cNvPicPr>
            <a:picLocks noChangeAspect="1"/>
          </p:cNvPicPr>
          <p:nvPr/>
        </p:nvPicPr>
        <p:blipFill>
          <a:blip r:embed="rId2"/>
          <a:stretch>
            <a:fillRect/>
          </a:stretch>
        </p:blipFill>
        <p:spPr>
          <a:xfrm>
            <a:off x="987877" y="994201"/>
            <a:ext cx="12532180" cy="2631498"/>
          </a:xfrm>
          <a:prstGeom prst="rect">
            <a:avLst/>
          </a:prstGeom>
        </p:spPr>
      </p:pic>
      <p:sp>
        <p:nvSpPr>
          <p:cNvPr id="8" name="TextBox 7">
            <a:extLst>
              <a:ext uri="{FF2B5EF4-FFF2-40B4-BE49-F238E27FC236}">
                <a16:creationId xmlns:a16="http://schemas.microsoft.com/office/drawing/2014/main" id="{55465283-01D3-355C-1151-3FF1559CB87A}"/>
              </a:ext>
            </a:extLst>
          </p:cNvPr>
          <p:cNvSpPr txBox="1"/>
          <p:nvPr/>
        </p:nvSpPr>
        <p:spPr>
          <a:xfrm>
            <a:off x="987877" y="1340454"/>
            <a:ext cx="12360729" cy="193899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Inter"/>
                <a:ea typeface="Inter"/>
                <a:cs typeface="+mn-cs"/>
              </a:rPr>
              <a:t>Long Short-Term Memory is a recurrent neural network (RNN) architecture widely used in Deep Learning. It excels at capturing long-term dependencies, making it ideal for sequence prediction tasks.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bg1"/>
              </a:solidFill>
              <a:effectLst/>
              <a:uLnTx/>
              <a:uFillTx/>
              <a:latin typeface="Inter"/>
              <a:ea typeface="Inter"/>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Inter"/>
                <a:ea typeface="Inter"/>
                <a:cs typeface="+mn-cs"/>
              </a:rPr>
              <a:t>Unlike traditional neural networks, LSTM incorporates feedback connections, allowing it to process entire sequences of data, not just individual data points. This makes it highly effective in understanding and predicting patterns in sequential data like time series, text, and speech.</a:t>
            </a:r>
          </a:p>
        </p:txBody>
      </p:sp>
      <p:sp>
        <p:nvSpPr>
          <p:cNvPr id="10" name="TextBox 9">
            <a:extLst>
              <a:ext uri="{FF2B5EF4-FFF2-40B4-BE49-F238E27FC236}">
                <a16:creationId xmlns:a16="http://schemas.microsoft.com/office/drawing/2014/main" id="{69784BEA-5E5C-766C-9F81-BDFF175EBF7A}"/>
              </a:ext>
            </a:extLst>
          </p:cNvPr>
          <p:cNvSpPr txBox="1"/>
          <p:nvPr/>
        </p:nvSpPr>
        <p:spPr>
          <a:xfrm>
            <a:off x="134710" y="3872198"/>
            <a:ext cx="14238513" cy="646331"/>
          </a:xfrm>
          <a:prstGeom prst="rect">
            <a:avLst/>
          </a:prstGeom>
          <a:noFill/>
        </p:spPr>
        <p:txBody>
          <a:bodyPr wrap="square">
            <a:spAutoFit/>
          </a:bodyPr>
          <a:lstStyle/>
          <a:p>
            <a:pPr algn="ctr"/>
            <a:r>
              <a:rPr lang="en-US" b="1" i="0" dirty="0">
                <a:solidFill>
                  <a:srgbClr val="C00000"/>
                </a:solidFill>
                <a:effectLst/>
                <a:latin typeface="Inter"/>
                <a:ea typeface="Inter"/>
              </a:rPr>
              <a:t>LSTM has become a powerful tool in artificial intelligence and deep learning, enabling breakthroughs in various fields by uncovering valuable insights from sequential data.</a:t>
            </a:r>
            <a:endParaRPr lang="en-IN" b="1" dirty="0">
              <a:solidFill>
                <a:srgbClr val="C00000"/>
              </a:solidFill>
              <a:latin typeface="Inter"/>
              <a:ea typeface="Inter"/>
            </a:endParaRPr>
          </a:p>
        </p:txBody>
      </p:sp>
      <p:pic>
        <p:nvPicPr>
          <p:cNvPr id="11" name="Picture 10">
            <a:extLst>
              <a:ext uri="{FF2B5EF4-FFF2-40B4-BE49-F238E27FC236}">
                <a16:creationId xmlns:a16="http://schemas.microsoft.com/office/drawing/2014/main" id="{D115EAE4-485E-0EA5-841B-CDF93777A04D}"/>
              </a:ext>
            </a:extLst>
          </p:cNvPr>
          <p:cNvPicPr>
            <a:picLocks noChangeAspect="1"/>
          </p:cNvPicPr>
          <p:nvPr/>
        </p:nvPicPr>
        <p:blipFill rotWithShape="1">
          <a:blip r:embed="rId3"/>
          <a:srcRect l="5336" t="10361" r="6486" b="12279"/>
          <a:stretch/>
        </p:blipFill>
        <p:spPr>
          <a:xfrm>
            <a:off x="3298371" y="4693007"/>
            <a:ext cx="6906985" cy="3463537"/>
          </a:xfrm>
          <a:prstGeom prst="rect">
            <a:avLst/>
          </a:prstGeom>
        </p:spPr>
      </p:pic>
    </p:spTree>
    <p:extLst>
      <p:ext uri="{BB962C8B-B14F-4D97-AF65-F5344CB8AC3E}">
        <p14:creationId xmlns:p14="http://schemas.microsoft.com/office/powerpoint/2010/main" val="288761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1"/>
                                        </p:tgtEl>
                                        <p:attrNameLst>
                                          <p:attrName>style.opacity</p:attrName>
                                        </p:attrNameLst>
                                      </p:cBhvr>
                                      <p:to>
                                        <p:strVal val="0.5"/>
                                      </p:to>
                                    </p:set>
                                    <p:animEffect filter="image" prLst="opacity: 0.5">
                                      <p:cBhvr rctx="IE">
                                        <p:cTn id="7" dur="indefinite"/>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5D5E0C2A-5B2C-99CE-A525-B895845429F3}"/>
              </a:ext>
            </a:extLst>
          </p:cNvPr>
          <p:cNvPicPr>
            <a:picLocks noChangeAspect="1"/>
          </p:cNvPicPr>
          <p:nvPr/>
        </p:nvPicPr>
        <p:blipFill>
          <a:blip r:embed="rId2"/>
          <a:stretch>
            <a:fillRect/>
          </a:stretch>
        </p:blipFill>
        <p:spPr>
          <a:xfrm>
            <a:off x="731520" y="0"/>
            <a:ext cx="13167360" cy="8229600"/>
          </a:xfrm>
          <a:prstGeom prst="rect">
            <a:avLst/>
          </a:prstGeom>
        </p:spPr>
      </p:pic>
    </p:spTree>
    <p:extLst>
      <p:ext uri="{BB962C8B-B14F-4D97-AF65-F5344CB8AC3E}">
        <p14:creationId xmlns:p14="http://schemas.microsoft.com/office/powerpoint/2010/main" val="284004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90414A-847B-E790-C960-A863C46AA1EF}"/>
              </a:ext>
            </a:extLst>
          </p:cNvPr>
          <p:cNvPicPr>
            <a:picLocks noChangeAspect="1"/>
          </p:cNvPicPr>
          <p:nvPr/>
        </p:nvPicPr>
        <p:blipFill>
          <a:blip r:embed="rId2"/>
          <a:stretch>
            <a:fillRect/>
          </a:stretch>
        </p:blipFill>
        <p:spPr>
          <a:xfrm>
            <a:off x="4734" y="0"/>
            <a:ext cx="14620932" cy="8229600"/>
          </a:xfrm>
          <a:prstGeom prst="rect">
            <a:avLst/>
          </a:prstGeom>
        </p:spPr>
      </p:pic>
      <p:pic>
        <p:nvPicPr>
          <p:cNvPr id="3" name="Picture 2">
            <a:extLst>
              <a:ext uri="{FF2B5EF4-FFF2-40B4-BE49-F238E27FC236}">
                <a16:creationId xmlns:a16="http://schemas.microsoft.com/office/drawing/2014/main" id="{AB9305D6-10A2-0159-54F9-F12ADFBE2143}"/>
              </a:ext>
            </a:extLst>
          </p:cNvPr>
          <p:cNvPicPr>
            <a:picLocks noChangeAspect="1"/>
          </p:cNvPicPr>
          <p:nvPr/>
        </p:nvPicPr>
        <p:blipFill rotWithShape="1">
          <a:blip r:embed="rId3"/>
          <a:srcRect l="14229" t="27254" r="12133" b="42348"/>
          <a:stretch/>
        </p:blipFill>
        <p:spPr>
          <a:xfrm>
            <a:off x="1057600" y="1541972"/>
            <a:ext cx="12515200" cy="3229010"/>
          </a:xfrm>
          <a:prstGeom prst="rect">
            <a:avLst/>
          </a:prstGeom>
        </p:spPr>
      </p:pic>
      <p:sp>
        <p:nvSpPr>
          <p:cNvPr id="5" name="TextBox 4">
            <a:extLst>
              <a:ext uri="{FF2B5EF4-FFF2-40B4-BE49-F238E27FC236}">
                <a16:creationId xmlns:a16="http://schemas.microsoft.com/office/drawing/2014/main" id="{AC87CB4E-9D52-06E8-AE83-0BD9EBE3BCD5}"/>
              </a:ext>
            </a:extLst>
          </p:cNvPr>
          <p:cNvSpPr txBox="1"/>
          <p:nvPr/>
        </p:nvSpPr>
        <p:spPr>
          <a:xfrm>
            <a:off x="1057600" y="5487920"/>
            <a:ext cx="12887000" cy="1015663"/>
          </a:xfrm>
          <a:prstGeom prst="rect">
            <a:avLst/>
          </a:prstGeom>
          <a:noFill/>
        </p:spPr>
        <p:txBody>
          <a:bodyPr wrap="square">
            <a:spAutoFit/>
          </a:bodyPr>
          <a:lstStyle/>
          <a:p>
            <a:r>
              <a:rPr lang="en-US" sz="2000" dirty="0">
                <a:solidFill>
                  <a:schemeClr val="bg1"/>
                </a:solidFill>
                <a:ea typeface="Inter"/>
              </a:rPr>
              <a:t>This code is preparing the data for a time series prediction task, possibly for a neural network model, with 528 samples in the training set, each having 13time steps and 1 feature per time step. Similarly, there are 197 samples in the test set with the same time step and feature configurations.</a:t>
            </a:r>
            <a:endParaRPr lang="en-IN" sz="2000" dirty="0">
              <a:solidFill>
                <a:schemeClr val="bg1"/>
              </a:solidFill>
              <a:ea typeface="Inter"/>
            </a:endParaRPr>
          </a:p>
        </p:txBody>
      </p:sp>
    </p:spTree>
    <p:extLst>
      <p:ext uri="{BB962C8B-B14F-4D97-AF65-F5344CB8AC3E}">
        <p14:creationId xmlns:p14="http://schemas.microsoft.com/office/powerpoint/2010/main" val="132552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0F38EB-3655-96D3-B074-FF9A4B49E0B1}"/>
              </a:ext>
            </a:extLst>
          </p:cNvPr>
          <p:cNvPicPr>
            <a:picLocks noChangeAspect="1"/>
          </p:cNvPicPr>
          <p:nvPr/>
        </p:nvPicPr>
        <p:blipFill>
          <a:blip r:embed="rId2"/>
          <a:stretch>
            <a:fillRect/>
          </a:stretch>
        </p:blipFill>
        <p:spPr>
          <a:xfrm>
            <a:off x="4734" y="0"/>
            <a:ext cx="14620932" cy="8229600"/>
          </a:xfrm>
          <a:prstGeom prst="rect">
            <a:avLst/>
          </a:prstGeom>
        </p:spPr>
      </p:pic>
      <p:pic>
        <p:nvPicPr>
          <p:cNvPr id="4" name="Picture 3">
            <a:extLst>
              <a:ext uri="{FF2B5EF4-FFF2-40B4-BE49-F238E27FC236}">
                <a16:creationId xmlns:a16="http://schemas.microsoft.com/office/drawing/2014/main" id="{70270BC6-36A7-9847-077F-08DF296F025D}"/>
              </a:ext>
            </a:extLst>
          </p:cNvPr>
          <p:cNvPicPr>
            <a:picLocks noChangeAspect="1"/>
          </p:cNvPicPr>
          <p:nvPr/>
        </p:nvPicPr>
        <p:blipFill rotWithShape="1">
          <a:blip r:embed="rId3"/>
          <a:srcRect l="15524" t="43042" r="17248" b="29127"/>
          <a:stretch/>
        </p:blipFill>
        <p:spPr>
          <a:xfrm>
            <a:off x="499596" y="517586"/>
            <a:ext cx="10386940" cy="2417472"/>
          </a:xfrm>
          <a:prstGeom prst="rect">
            <a:avLst/>
          </a:prstGeom>
        </p:spPr>
      </p:pic>
      <p:pic>
        <p:nvPicPr>
          <p:cNvPr id="5" name="Picture 4">
            <a:extLst>
              <a:ext uri="{FF2B5EF4-FFF2-40B4-BE49-F238E27FC236}">
                <a16:creationId xmlns:a16="http://schemas.microsoft.com/office/drawing/2014/main" id="{7453F670-75D2-B471-222D-7DF9ACB9F634}"/>
              </a:ext>
            </a:extLst>
          </p:cNvPr>
          <p:cNvPicPr>
            <a:picLocks noChangeAspect="1"/>
          </p:cNvPicPr>
          <p:nvPr/>
        </p:nvPicPr>
        <p:blipFill rotWithShape="1">
          <a:blip r:embed="rId4"/>
          <a:srcRect l="11740" t="26835" r="10823" b="20754"/>
          <a:stretch/>
        </p:blipFill>
        <p:spPr>
          <a:xfrm>
            <a:off x="499596" y="3053750"/>
            <a:ext cx="10386940" cy="4393799"/>
          </a:xfrm>
          <a:prstGeom prst="rect">
            <a:avLst/>
          </a:prstGeom>
        </p:spPr>
      </p:pic>
    </p:spTree>
    <p:extLst>
      <p:ext uri="{BB962C8B-B14F-4D97-AF65-F5344CB8AC3E}">
        <p14:creationId xmlns:p14="http://schemas.microsoft.com/office/powerpoint/2010/main" val="1852720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016B24B7-5CE4-00C8-C810-D3C7EC50BEF8}"/>
              </a:ext>
            </a:extLst>
          </p:cNvPr>
          <p:cNvSpPr/>
          <p:nvPr/>
        </p:nvSpPr>
        <p:spPr>
          <a:xfrm>
            <a:off x="0" y="0"/>
            <a:ext cx="14651712" cy="8229600"/>
          </a:xfrm>
          <a:prstGeom prst="rect">
            <a:avLst/>
          </a:prstGeom>
          <a:solidFill>
            <a:srgbClr val="080E26"/>
          </a:solidFill>
          <a:ln w="13216">
            <a:solidFill>
              <a:srgbClr val="565151"/>
            </a:solidFill>
            <a:prstDash val="solid"/>
          </a:ln>
        </p:spPr>
        <p:txBody>
          <a:bodyPr/>
          <a:lstStyle/>
          <a:p>
            <a:endParaRPr lang="en-IN"/>
          </a:p>
        </p:txBody>
      </p:sp>
      <p:pic>
        <p:nvPicPr>
          <p:cNvPr id="4" name="Image 0" descr="preencoded.png">
            <a:extLst>
              <a:ext uri="{FF2B5EF4-FFF2-40B4-BE49-F238E27FC236}">
                <a16:creationId xmlns:a16="http://schemas.microsoft.com/office/drawing/2014/main" id="{0D8238B4-5504-FE2E-DB38-8644F0923460}"/>
              </a:ext>
            </a:extLst>
          </p:cNvPr>
          <p:cNvPicPr>
            <a:picLocks noChangeAspect="1"/>
          </p:cNvPicPr>
          <p:nvPr/>
        </p:nvPicPr>
        <p:blipFill>
          <a:blip r:embed="rId2"/>
          <a:stretch>
            <a:fillRect/>
          </a:stretch>
        </p:blipFill>
        <p:spPr>
          <a:xfrm>
            <a:off x="0" y="0"/>
            <a:ext cx="14630400" cy="8229600"/>
          </a:xfrm>
          <a:prstGeom prst="rect">
            <a:avLst/>
          </a:prstGeom>
        </p:spPr>
      </p:pic>
      <p:sp>
        <p:nvSpPr>
          <p:cNvPr id="5" name="Text 7">
            <a:extLst>
              <a:ext uri="{FF2B5EF4-FFF2-40B4-BE49-F238E27FC236}">
                <a16:creationId xmlns:a16="http://schemas.microsoft.com/office/drawing/2014/main" id="{6F725FEA-5E50-1B07-5CDC-D19EE2460777}"/>
              </a:ext>
            </a:extLst>
          </p:cNvPr>
          <p:cNvSpPr/>
          <p:nvPr/>
        </p:nvSpPr>
        <p:spPr>
          <a:xfrm>
            <a:off x="2907377" y="3469844"/>
            <a:ext cx="11273200" cy="694373"/>
          </a:xfrm>
          <a:prstGeom prst="rect">
            <a:avLst/>
          </a:prstGeom>
          <a:noFill/>
          <a:ln/>
        </p:spPr>
        <p:txBody>
          <a:bodyPr wrap="square" rtlCol="0" anchor="t"/>
          <a:lstStyle/>
          <a:p>
            <a:pPr marL="0" indent="0">
              <a:lnSpc>
                <a:spcPts val="2734"/>
              </a:lnSpc>
              <a:buNone/>
            </a:pPr>
            <a:r>
              <a:rPr lang="en-US" sz="5400" dirty="0">
                <a:solidFill>
                  <a:srgbClr val="EBECEF"/>
                </a:solidFill>
                <a:latin typeface="Fraunces" pitchFamily="34" charset="0"/>
                <a:ea typeface="Fraunces" pitchFamily="34" charset="-122"/>
              </a:rPr>
              <a:t>Introduction</a:t>
            </a:r>
            <a:endParaRPr lang="en-US" sz="5400" dirty="0"/>
          </a:p>
        </p:txBody>
      </p:sp>
      <p:pic>
        <p:nvPicPr>
          <p:cNvPr id="6" name="Picture 5">
            <a:extLst>
              <a:ext uri="{FF2B5EF4-FFF2-40B4-BE49-F238E27FC236}">
                <a16:creationId xmlns:a16="http://schemas.microsoft.com/office/drawing/2014/main" id="{2F6CCEF6-599A-492E-56E4-11EE07DE2383}"/>
              </a:ext>
            </a:extLst>
          </p:cNvPr>
          <p:cNvPicPr>
            <a:picLocks noChangeAspect="1"/>
          </p:cNvPicPr>
          <p:nvPr/>
        </p:nvPicPr>
        <p:blipFill>
          <a:blip r:embed="rId3"/>
          <a:stretch>
            <a:fillRect/>
          </a:stretch>
        </p:blipFill>
        <p:spPr>
          <a:xfrm>
            <a:off x="2825107" y="4145927"/>
            <a:ext cx="8980186" cy="18290"/>
          </a:xfrm>
          <a:prstGeom prst="rect">
            <a:avLst/>
          </a:prstGeom>
        </p:spPr>
      </p:pic>
      <p:sp>
        <p:nvSpPr>
          <p:cNvPr id="7" name="Text 8">
            <a:extLst>
              <a:ext uri="{FF2B5EF4-FFF2-40B4-BE49-F238E27FC236}">
                <a16:creationId xmlns:a16="http://schemas.microsoft.com/office/drawing/2014/main" id="{09D4A044-1407-3F4E-5BE0-8E4DC0F7A92D}"/>
              </a:ext>
            </a:extLst>
          </p:cNvPr>
          <p:cNvSpPr/>
          <p:nvPr/>
        </p:nvSpPr>
        <p:spPr>
          <a:xfrm>
            <a:off x="2634661" y="4479178"/>
            <a:ext cx="10884433" cy="1066205"/>
          </a:xfrm>
          <a:prstGeom prst="rect">
            <a:avLst/>
          </a:prstGeom>
          <a:noFill/>
          <a:ln/>
        </p:spPr>
        <p:txBody>
          <a:bodyPr wrap="square" rtlCol="0" anchor="t"/>
          <a:lstStyle/>
          <a:p>
            <a:pPr>
              <a:lnSpc>
                <a:spcPts val="2799"/>
              </a:lnSpc>
            </a:pPr>
            <a:r>
              <a:rPr lang="en-US" sz="2000" kern="0" spc="-35" dirty="0">
                <a:solidFill>
                  <a:srgbClr val="E5E0DF"/>
                </a:solidFill>
                <a:latin typeface="Fraunces"/>
                <a:ea typeface="Inter" pitchFamily="34" charset="-122"/>
                <a:cs typeface="Inter" pitchFamily="34" charset="-120"/>
              </a:rPr>
              <a:t>Here we will learn about the importance  data science in stock market , its future importance .</a:t>
            </a:r>
          </a:p>
          <a:p>
            <a:pPr>
              <a:lnSpc>
                <a:spcPts val="2799"/>
              </a:lnSpc>
            </a:pPr>
            <a:r>
              <a:rPr lang="en-US" sz="2000" kern="0" spc="-35" dirty="0">
                <a:solidFill>
                  <a:srgbClr val="E5E0DF"/>
                </a:solidFill>
                <a:latin typeface="Fraunces"/>
                <a:ea typeface="Inter" pitchFamily="34" charset="-122"/>
              </a:rPr>
              <a:t>With the problem statement , and the contents which we are going to discuss in further slides.</a:t>
            </a:r>
            <a:endParaRPr lang="en-US" sz="2000" dirty="0"/>
          </a:p>
        </p:txBody>
      </p:sp>
    </p:spTree>
    <p:extLst>
      <p:ext uri="{BB962C8B-B14F-4D97-AF65-F5344CB8AC3E}">
        <p14:creationId xmlns:p14="http://schemas.microsoft.com/office/powerpoint/2010/main" val="1788099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1646C0-8E7B-5ACA-6851-0ACD0061F32B}"/>
              </a:ext>
            </a:extLst>
          </p:cNvPr>
          <p:cNvPicPr>
            <a:picLocks noChangeAspect="1"/>
          </p:cNvPicPr>
          <p:nvPr/>
        </p:nvPicPr>
        <p:blipFill>
          <a:blip r:embed="rId2"/>
          <a:stretch>
            <a:fillRect/>
          </a:stretch>
        </p:blipFill>
        <p:spPr>
          <a:xfrm>
            <a:off x="4734" y="0"/>
            <a:ext cx="14620932" cy="8229600"/>
          </a:xfrm>
          <a:prstGeom prst="rect">
            <a:avLst/>
          </a:prstGeom>
        </p:spPr>
      </p:pic>
      <p:pic>
        <p:nvPicPr>
          <p:cNvPr id="3" name="Content Placeholder 4" descr="A screenshot of a computer program&#10;&#10;Description automatically generated">
            <a:extLst>
              <a:ext uri="{FF2B5EF4-FFF2-40B4-BE49-F238E27FC236}">
                <a16:creationId xmlns:a16="http://schemas.microsoft.com/office/drawing/2014/main" id="{9D673654-2D37-78E5-4DBD-1874FA4BFB59}"/>
              </a:ext>
            </a:extLst>
          </p:cNvPr>
          <p:cNvPicPr>
            <a:picLocks noChangeAspect="1"/>
          </p:cNvPicPr>
          <p:nvPr/>
        </p:nvPicPr>
        <p:blipFill rotWithShape="1">
          <a:blip r:embed="rId3">
            <a:extLst>
              <a:ext uri="{28A0092B-C50C-407E-A947-70E740481C1C}">
                <a14:useLocalDpi xmlns:a14="http://schemas.microsoft.com/office/drawing/2010/main" val="0"/>
              </a:ext>
            </a:extLst>
          </a:blip>
          <a:srcRect r="18189"/>
          <a:stretch/>
        </p:blipFill>
        <p:spPr>
          <a:xfrm>
            <a:off x="4734" y="0"/>
            <a:ext cx="8298610" cy="4305954"/>
          </a:xfrm>
          <a:prstGeom prst="rect">
            <a:avLst/>
          </a:prstGeom>
        </p:spPr>
      </p:pic>
      <p:pic>
        <p:nvPicPr>
          <p:cNvPr id="4" name="Picture 3">
            <a:extLst>
              <a:ext uri="{FF2B5EF4-FFF2-40B4-BE49-F238E27FC236}">
                <a16:creationId xmlns:a16="http://schemas.microsoft.com/office/drawing/2014/main" id="{15957D38-2D51-DE46-2C4D-162BFF2278AE}"/>
              </a:ext>
            </a:extLst>
          </p:cNvPr>
          <p:cNvPicPr>
            <a:picLocks noChangeAspect="1"/>
          </p:cNvPicPr>
          <p:nvPr/>
        </p:nvPicPr>
        <p:blipFill>
          <a:blip r:embed="rId4"/>
          <a:stretch>
            <a:fillRect/>
          </a:stretch>
        </p:blipFill>
        <p:spPr>
          <a:xfrm>
            <a:off x="5651576" y="3876679"/>
            <a:ext cx="8974090" cy="4352921"/>
          </a:xfrm>
          <a:prstGeom prst="rect">
            <a:avLst/>
          </a:prstGeom>
        </p:spPr>
      </p:pic>
      <p:sp>
        <p:nvSpPr>
          <p:cNvPr id="6" name="TextBox 5">
            <a:extLst>
              <a:ext uri="{FF2B5EF4-FFF2-40B4-BE49-F238E27FC236}">
                <a16:creationId xmlns:a16="http://schemas.microsoft.com/office/drawing/2014/main" id="{12917578-C73C-DF63-951E-06FAB3F9A4B8}"/>
              </a:ext>
            </a:extLst>
          </p:cNvPr>
          <p:cNvSpPr txBox="1"/>
          <p:nvPr/>
        </p:nvSpPr>
        <p:spPr>
          <a:xfrm>
            <a:off x="9044035" y="1718897"/>
            <a:ext cx="4840939" cy="646331"/>
          </a:xfrm>
          <a:prstGeom prst="rect">
            <a:avLst/>
          </a:prstGeom>
          <a:noFill/>
        </p:spPr>
        <p:txBody>
          <a:bodyPr wrap="square">
            <a:spAutoFit/>
          </a:bodyPr>
          <a:lstStyle/>
          <a:p>
            <a:r>
              <a:rPr lang="en-US" sz="3600" b="1" i="0" dirty="0">
                <a:solidFill>
                  <a:schemeClr val="bg1"/>
                </a:solidFill>
                <a:effectLst/>
                <a:latin typeface="Inter"/>
              </a:rPr>
              <a:t>Stock price Prediction</a:t>
            </a:r>
            <a:endParaRPr lang="en-IN" sz="3600" b="1" dirty="0"/>
          </a:p>
        </p:txBody>
      </p:sp>
    </p:spTree>
    <p:extLst>
      <p:ext uri="{BB962C8B-B14F-4D97-AF65-F5344CB8AC3E}">
        <p14:creationId xmlns:p14="http://schemas.microsoft.com/office/powerpoint/2010/main" val="207440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269EDA-BB7B-3F6D-FF14-DC51B75A2C98}"/>
              </a:ext>
            </a:extLst>
          </p:cNvPr>
          <p:cNvPicPr>
            <a:picLocks noChangeAspect="1"/>
          </p:cNvPicPr>
          <p:nvPr/>
        </p:nvPicPr>
        <p:blipFill>
          <a:blip r:embed="rId2"/>
          <a:stretch>
            <a:fillRect/>
          </a:stretch>
        </p:blipFill>
        <p:spPr>
          <a:xfrm>
            <a:off x="4734" y="0"/>
            <a:ext cx="14620932" cy="8229600"/>
          </a:xfrm>
          <a:prstGeom prst="rect">
            <a:avLst/>
          </a:prstGeom>
        </p:spPr>
      </p:pic>
      <p:pic>
        <p:nvPicPr>
          <p:cNvPr id="3" name="Picture 2">
            <a:extLst>
              <a:ext uri="{FF2B5EF4-FFF2-40B4-BE49-F238E27FC236}">
                <a16:creationId xmlns:a16="http://schemas.microsoft.com/office/drawing/2014/main" id="{8B39289A-EC63-F130-0F3F-091283CD7864}"/>
              </a:ext>
            </a:extLst>
          </p:cNvPr>
          <p:cNvPicPr>
            <a:picLocks noChangeAspect="1"/>
          </p:cNvPicPr>
          <p:nvPr/>
        </p:nvPicPr>
        <p:blipFill>
          <a:blip r:embed="rId3"/>
          <a:stretch>
            <a:fillRect/>
          </a:stretch>
        </p:blipFill>
        <p:spPr>
          <a:xfrm>
            <a:off x="4734" y="0"/>
            <a:ext cx="10400677" cy="4520242"/>
          </a:xfrm>
          <a:prstGeom prst="rect">
            <a:avLst/>
          </a:prstGeom>
        </p:spPr>
      </p:pic>
      <p:pic>
        <p:nvPicPr>
          <p:cNvPr id="4" name="Picture 3">
            <a:extLst>
              <a:ext uri="{FF2B5EF4-FFF2-40B4-BE49-F238E27FC236}">
                <a16:creationId xmlns:a16="http://schemas.microsoft.com/office/drawing/2014/main" id="{870C5ECA-8CBA-364F-2326-0819EA13EAF8}"/>
              </a:ext>
            </a:extLst>
          </p:cNvPr>
          <p:cNvPicPr>
            <a:picLocks noChangeAspect="1"/>
          </p:cNvPicPr>
          <p:nvPr/>
        </p:nvPicPr>
        <p:blipFill>
          <a:blip r:embed="rId4"/>
          <a:stretch>
            <a:fillRect/>
          </a:stretch>
        </p:blipFill>
        <p:spPr>
          <a:xfrm>
            <a:off x="4852444" y="3571337"/>
            <a:ext cx="9773222" cy="4658264"/>
          </a:xfrm>
          <a:prstGeom prst="rect">
            <a:avLst/>
          </a:prstGeom>
        </p:spPr>
      </p:pic>
      <p:sp>
        <p:nvSpPr>
          <p:cNvPr id="6" name="TextBox 5">
            <a:extLst>
              <a:ext uri="{FF2B5EF4-FFF2-40B4-BE49-F238E27FC236}">
                <a16:creationId xmlns:a16="http://schemas.microsoft.com/office/drawing/2014/main" id="{B6693D4C-4145-534A-C3C9-1F59786791CF}"/>
              </a:ext>
            </a:extLst>
          </p:cNvPr>
          <p:cNvSpPr txBox="1"/>
          <p:nvPr/>
        </p:nvSpPr>
        <p:spPr>
          <a:xfrm>
            <a:off x="344043" y="5788127"/>
            <a:ext cx="4169092" cy="1077218"/>
          </a:xfrm>
          <a:prstGeom prst="rect">
            <a:avLst/>
          </a:prstGeom>
          <a:noFill/>
        </p:spPr>
        <p:txBody>
          <a:bodyPr wrap="square">
            <a:spAutoFit/>
          </a:bodyPr>
          <a:lstStyle/>
          <a:p>
            <a:r>
              <a:rPr lang="en-US" sz="3200" b="1" i="0">
                <a:solidFill>
                  <a:schemeClr val="bg1"/>
                </a:solidFill>
                <a:effectLst/>
                <a:latin typeface="Inter"/>
              </a:rPr>
              <a:t>Stock price Prediction for Next 30 Days</a:t>
            </a:r>
            <a:r>
              <a:rPr lang="en-US" sz="3200" b="1" i="0">
                <a:solidFill>
                  <a:schemeClr val="bg1"/>
                </a:solidFill>
                <a:effectLst/>
                <a:latin typeface="Google Sans"/>
              </a:rPr>
              <a:t> </a:t>
            </a:r>
            <a:endParaRPr lang="en-IN" sz="3200" b="1" dirty="0"/>
          </a:p>
        </p:txBody>
      </p:sp>
    </p:spTree>
    <p:extLst>
      <p:ext uri="{BB962C8B-B14F-4D97-AF65-F5344CB8AC3E}">
        <p14:creationId xmlns:p14="http://schemas.microsoft.com/office/powerpoint/2010/main" val="1085317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B3AC69-25D3-0910-73AC-4C2C3F1D52B0}"/>
              </a:ext>
            </a:extLst>
          </p:cNvPr>
          <p:cNvPicPr>
            <a:picLocks noChangeAspect="1"/>
          </p:cNvPicPr>
          <p:nvPr/>
        </p:nvPicPr>
        <p:blipFill>
          <a:blip r:embed="rId2"/>
          <a:stretch>
            <a:fillRect/>
          </a:stretch>
        </p:blipFill>
        <p:spPr>
          <a:xfrm>
            <a:off x="0" y="0"/>
            <a:ext cx="14630400" cy="8229600"/>
          </a:xfrm>
          <a:prstGeom prst="rect">
            <a:avLst/>
          </a:prstGeom>
        </p:spPr>
      </p:pic>
      <p:sp>
        <p:nvSpPr>
          <p:cNvPr id="3" name="Text 7">
            <a:extLst>
              <a:ext uri="{FF2B5EF4-FFF2-40B4-BE49-F238E27FC236}">
                <a16:creationId xmlns:a16="http://schemas.microsoft.com/office/drawing/2014/main" id="{68CF3EC8-3762-8CCD-86B8-0D34CC581CBE}"/>
              </a:ext>
            </a:extLst>
          </p:cNvPr>
          <p:cNvSpPr/>
          <p:nvPr/>
        </p:nvSpPr>
        <p:spPr>
          <a:xfrm>
            <a:off x="4581199" y="3767613"/>
            <a:ext cx="11273200" cy="694373"/>
          </a:xfrm>
          <a:prstGeom prst="rect">
            <a:avLst/>
          </a:prstGeom>
          <a:noFill/>
          <a:ln/>
        </p:spPr>
        <p:txBody>
          <a:bodyPr wrap="square" rtlCol="0" anchor="t"/>
          <a:lstStyle/>
          <a:p>
            <a:pPr>
              <a:lnSpc>
                <a:spcPts val="2734"/>
              </a:lnSpc>
            </a:pPr>
            <a:r>
              <a:rPr lang="en-US" sz="5400" dirty="0">
                <a:solidFill>
                  <a:srgbClr val="EBECEF"/>
                </a:solidFill>
                <a:latin typeface="Fraunces" pitchFamily="34" charset="0"/>
                <a:ea typeface="Fraunces" pitchFamily="34" charset="-122"/>
              </a:rPr>
              <a:t>Model Deployment </a:t>
            </a:r>
            <a:endParaRPr lang="en-US" sz="5400" dirty="0"/>
          </a:p>
          <a:p>
            <a:pPr marL="0" indent="0">
              <a:lnSpc>
                <a:spcPts val="2734"/>
              </a:lnSpc>
              <a:buNone/>
            </a:pPr>
            <a:r>
              <a:rPr lang="en-US" sz="5400" dirty="0">
                <a:solidFill>
                  <a:srgbClr val="EBECEF"/>
                </a:solidFill>
                <a:latin typeface="Fraunces" pitchFamily="34" charset="0"/>
                <a:ea typeface="Fraunces" pitchFamily="34" charset="-122"/>
              </a:rPr>
              <a:t> </a:t>
            </a:r>
            <a:endParaRPr lang="en-US" sz="5400" dirty="0"/>
          </a:p>
        </p:txBody>
      </p:sp>
      <p:pic>
        <p:nvPicPr>
          <p:cNvPr id="4" name="Picture 3">
            <a:extLst>
              <a:ext uri="{FF2B5EF4-FFF2-40B4-BE49-F238E27FC236}">
                <a16:creationId xmlns:a16="http://schemas.microsoft.com/office/drawing/2014/main" id="{B1286ECD-5A38-1A94-5B20-4AFF77A47D2F}"/>
              </a:ext>
            </a:extLst>
          </p:cNvPr>
          <p:cNvPicPr>
            <a:picLocks noChangeAspect="1"/>
          </p:cNvPicPr>
          <p:nvPr/>
        </p:nvPicPr>
        <p:blipFill>
          <a:blip r:embed="rId3"/>
          <a:stretch>
            <a:fillRect/>
          </a:stretch>
        </p:blipFill>
        <p:spPr>
          <a:xfrm>
            <a:off x="2825107" y="4443696"/>
            <a:ext cx="8980186" cy="18290"/>
          </a:xfrm>
          <a:prstGeom prst="rect">
            <a:avLst/>
          </a:prstGeom>
        </p:spPr>
      </p:pic>
      <p:sp>
        <p:nvSpPr>
          <p:cNvPr id="5" name="Text 8">
            <a:extLst>
              <a:ext uri="{FF2B5EF4-FFF2-40B4-BE49-F238E27FC236}">
                <a16:creationId xmlns:a16="http://schemas.microsoft.com/office/drawing/2014/main" id="{C289A24D-CB1A-8942-B90C-4BE61F6F6E75}"/>
              </a:ext>
            </a:extLst>
          </p:cNvPr>
          <p:cNvSpPr/>
          <p:nvPr/>
        </p:nvSpPr>
        <p:spPr>
          <a:xfrm>
            <a:off x="2106387" y="4757383"/>
            <a:ext cx="11950637" cy="1066205"/>
          </a:xfrm>
          <a:prstGeom prst="rect">
            <a:avLst/>
          </a:prstGeom>
          <a:noFill/>
          <a:ln/>
        </p:spPr>
        <p:txBody>
          <a:bodyPr wrap="square" rtlCol="0" anchor="t"/>
          <a:lstStyle/>
          <a:p>
            <a:pPr>
              <a:lnSpc>
                <a:spcPts val="2799"/>
              </a:lnSpc>
            </a:pPr>
            <a:r>
              <a:rPr lang="en-US" sz="2000" b="0" i="0" dirty="0">
                <a:solidFill>
                  <a:schemeClr val="bg1"/>
                </a:solidFill>
                <a:effectLst/>
                <a:latin typeface="Inter"/>
              </a:rPr>
              <a:t>Model </a:t>
            </a:r>
            <a:r>
              <a:rPr lang="en-US" sz="2000" b="0" i="0" dirty="0">
                <a:solidFill>
                  <a:schemeClr val="bg1"/>
                </a:solidFill>
                <a:effectLst/>
                <a:latin typeface="Google Sans"/>
              </a:rPr>
              <a:t>Deploying a machine learning model, known as model deployment, simply means to integrate a machine learning model and integrate it into an existing production environment (1) where it can take in an input and return an output.</a:t>
            </a:r>
            <a:endParaRPr lang="en-US" sz="2000" dirty="0">
              <a:solidFill>
                <a:schemeClr val="bg1"/>
              </a:solidFill>
            </a:endParaRPr>
          </a:p>
        </p:txBody>
      </p:sp>
    </p:spTree>
    <p:extLst>
      <p:ext uri="{BB962C8B-B14F-4D97-AF65-F5344CB8AC3E}">
        <p14:creationId xmlns:p14="http://schemas.microsoft.com/office/powerpoint/2010/main" val="3438134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FDBC4F-6E6A-6FA4-B370-E39171C2BCDC}"/>
              </a:ext>
            </a:extLst>
          </p:cNvPr>
          <p:cNvPicPr>
            <a:picLocks noChangeAspect="1"/>
          </p:cNvPicPr>
          <p:nvPr/>
        </p:nvPicPr>
        <p:blipFill rotWithShape="1">
          <a:blip r:embed="rId2"/>
          <a:srcRect l="8909" t="69812" r="9119" b="10063"/>
          <a:stretch/>
        </p:blipFill>
        <p:spPr>
          <a:xfrm>
            <a:off x="2341134" y="431321"/>
            <a:ext cx="9948131" cy="2442508"/>
          </a:xfrm>
          <a:prstGeom prst="rect">
            <a:avLst/>
          </a:prstGeom>
        </p:spPr>
      </p:pic>
      <p:pic>
        <p:nvPicPr>
          <p:cNvPr id="5" name="Picture 4">
            <a:extLst>
              <a:ext uri="{FF2B5EF4-FFF2-40B4-BE49-F238E27FC236}">
                <a16:creationId xmlns:a16="http://schemas.microsoft.com/office/drawing/2014/main" id="{427C1941-868D-F3CA-8AB2-B31A8252CA93}"/>
              </a:ext>
            </a:extLst>
          </p:cNvPr>
          <p:cNvPicPr>
            <a:picLocks noChangeAspect="1"/>
          </p:cNvPicPr>
          <p:nvPr/>
        </p:nvPicPr>
        <p:blipFill>
          <a:blip r:embed="rId3"/>
          <a:stretch>
            <a:fillRect/>
          </a:stretch>
        </p:blipFill>
        <p:spPr>
          <a:xfrm>
            <a:off x="-321733" y="5132090"/>
            <a:ext cx="14119376" cy="2526382"/>
          </a:xfrm>
          <a:prstGeom prst="rect">
            <a:avLst/>
          </a:prstGeom>
        </p:spPr>
      </p:pic>
      <p:sp>
        <p:nvSpPr>
          <p:cNvPr id="7" name="TextBox 6">
            <a:extLst>
              <a:ext uri="{FF2B5EF4-FFF2-40B4-BE49-F238E27FC236}">
                <a16:creationId xmlns:a16="http://schemas.microsoft.com/office/drawing/2014/main" id="{CC06456C-3E1E-2017-A9CF-229EC835BD12}"/>
              </a:ext>
            </a:extLst>
          </p:cNvPr>
          <p:cNvSpPr txBox="1"/>
          <p:nvPr/>
        </p:nvSpPr>
        <p:spPr>
          <a:xfrm>
            <a:off x="996043" y="5129858"/>
            <a:ext cx="11856474" cy="224676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solidFill>
                <a:schemeClr val="bg1"/>
              </a:solidFill>
              <a:latin typeface="Fraunce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Fraunces"/>
              </a:rPr>
              <a:t>Deployment enables businesses to integrate the model into their systems, processing new data and generating predictions in real-time. Whether in recommendation systems, fraud detection, or autonomous vehicles, model deployment ensures that the insights and patterns learned during training can be put to practical use, benefiting various industries and solving a wide range of complex problems.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solidFill>
                <a:schemeClr val="bg1"/>
              </a:solidFill>
              <a:latin typeface="Fraunce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Fraunces"/>
              </a:rPr>
              <a:t> </a:t>
            </a:r>
            <a:r>
              <a:rPr kumimoji="0" lang="en-US" sz="2000" b="1" i="0" u="none" strike="noStrike" kern="1200" cap="none" spc="0" normalizeH="0" baseline="0" noProof="0" dirty="0">
                <a:ln>
                  <a:noFill/>
                </a:ln>
                <a:solidFill>
                  <a:schemeClr val="bg1"/>
                </a:solidFill>
                <a:effectLst/>
                <a:uLnTx/>
                <a:uFillTx/>
                <a:latin typeface="Fraunces"/>
              </a:rPr>
              <a:t>It's the bridge that connects the world of data science with real-world impact.</a:t>
            </a:r>
            <a:endParaRPr kumimoji="0" lang="en-IN" sz="2000" b="1" i="0" u="none" strike="noStrike" kern="1200" cap="none" spc="0" normalizeH="0" baseline="0" noProof="0" dirty="0">
              <a:ln>
                <a:noFill/>
              </a:ln>
              <a:solidFill>
                <a:schemeClr val="bg1"/>
              </a:solidFill>
              <a:effectLst/>
              <a:uLnTx/>
              <a:uFillTx/>
              <a:latin typeface="Fraunces"/>
            </a:endParaRPr>
          </a:p>
        </p:txBody>
      </p:sp>
      <p:sp>
        <p:nvSpPr>
          <p:cNvPr id="9" name="TextBox 8">
            <a:extLst>
              <a:ext uri="{FF2B5EF4-FFF2-40B4-BE49-F238E27FC236}">
                <a16:creationId xmlns:a16="http://schemas.microsoft.com/office/drawing/2014/main" id="{9C9A8EB6-59C0-5AD1-EB70-07F264A2B65E}"/>
              </a:ext>
            </a:extLst>
          </p:cNvPr>
          <p:cNvSpPr txBox="1"/>
          <p:nvPr/>
        </p:nvSpPr>
        <p:spPr>
          <a:xfrm>
            <a:off x="2000248" y="3360982"/>
            <a:ext cx="10629901"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chemeClr val="accent2">
                    <a:lumMod val="75000"/>
                  </a:schemeClr>
                </a:solidFill>
                <a:effectLst/>
                <a:uLnTx/>
                <a:uFillTx/>
                <a:latin typeface="Inter"/>
                <a:ea typeface="Batang" panose="020B0503020000020004" pitchFamily="18" charset="-127"/>
              </a:rPr>
              <a:t>Model deployment in machine learning is a critical step that involves taking a trained machine-learning model and making it accessible for real-world applications. This process is necessary to leverage the model's predictive capabilities and automate decision-making. </a:t>
            </a:r>
          </a:p>
        </p:txBody>
      </p:sp>
    </p:spTree>
    <p:extLst>
      <p:ext uri="{BB962C8B-B14F-4D97-AF65-F5344CB8AC3E}">
        <p14:creationId xmlns:p14="http://schemas.microsoft.com/office/powerpoint/2010/main" val="994812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E848EF-C2DC-D34A-230E-66D71716FF54}"/>
              </a:ext>
            </a:extLst>
          </p:cNvPr>
          <p:cNvPicPr>
            <a:picLocks noChangeAspect="1"/>
          </p:cNvPicPr>
          <p:nvPr/>
        </p:nvPicPr>
        <p:blipFill rotWithShape="1">
          <a:blip r:embed="rId2"/>
          <a:srcRect l="23794" r="21698"/>
          <a:stretch/>
        </p:blipFill>
        <p:spPr>
          <a:xfrm>
            <a:off x="1" y="-114300"/>
            <a:ext cx="5992586" cy="8343900"/>
          </a:xfrm>
          <a:prstGeom prst="rect">
            <a:avLst/>
          </a:prstGeom>
        </p:spPr>
      </p:pic>
      <p:pic>
        <p:nvPicPr>
          <p:cNvPr id="3" name="Picture 2">
            <a:extLst>
              <a:ext uri="{FF2B5EF4-FFF2-40B4-BE49-F238E27FC236}">
                <a16:creationId xmlns:a16="http://schemas.microsoft.com/office/drawing/2014/main" id="{184E144B-384E-AF94-1048-69CED15122A9}"/>
              </a:ext>
            </a:extLst>
          </p:cNvPr>
          <p:cNvPicPr>
            <a:picLocks noChangeAspect="1"/>
          </p:cNvPicPr>
          <p:nvPr/>
        </p:nvPicPr>
        <p:blipFill rotWithShape="1">
          <a:blip r:embed="rId3"/>
          <a:srcRect l="7416" r="25760"/>
          <a:stretch/>
        </p:blipFill>
        <p:spPr>
          <a:xfrm>
            <a:off x="5831456" y="0"/>
            <a:ext cx="8798944" cy="8229600"/>
          </a:xfrm>
          <a:prstGeom prst="rect">
            <a:avLst/>
          </a:prstGeom>
        </p:spPr>
      </p:pic>
    </p:spTree>
    <p:extLst>
      <p:ext uri="{BB962C8B-B14F-4D97-AF65-F5344CB8AC3E}">
        <p14:creationId xmlns:p14="http://schemas.microsoft.com/office/powerpoint/2010/main" val="15025248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CBF36D-4F55-1F73-ED73-32CFD149D0D2}"/>
              </a:ext>
            </a:extLst>
          </p:cNvPr>
          <p:cNvPicPr>
            <a:picLocks noChangeAspect="1"/>
          </p:cNvPicPr>
          <p:nvPr/>
        </p:nvPicPr>
        <p:blipFill rotWithShape="1">
          <a:blip r:embed="rId2"/>
          <a:srcRect l="20125" r="17374"/>
          <a:stretch/>
        </p:blipFill>
        <p:spPr>
          <a:xfrm>
            <a:off x="0" y="0"/>
            <a:ext cx="8229601" cy="8229600"/>
          </a:xfrm>
          <a:prstGeom prst="rect">
            <a:avLst/>
          </a:prstGeom>
        </p:spPr>
      </p:pic>
      <p:pic>
        <p:nvPicPr>
          <p:cNvPr id="3" name="Picture 2">
            <a:extLst>
              <a:ext uri="{FF2B5EF4-FFF2-40B4-BE49-F238E27FC236}">
                <a16:creationId xmlns:a16="http://schemas.microsoft.com/office/drawing/2014/main" id="{65E5EE54-6A5D-5781-5B0B-28B063E2D85D}"/>
              </a:ext>
            </a:extLst>
          </p:cNvPr>
          <p:cNvPicPr>
            <a:picLocks noChangeAspect="1"/>
          </p:cNvPicPr>
          <p:nvPr/>
        </p:nvPicPr>
        <p:blipFill rotWithShape="1">
          <a:blip r:embed="rId3"/>
          <a:srcRect l="23926" r="21043"/>
          <a:stretch/>
        </p:blipFill>
        <p:spPr>
          <a:xfrm>
            <a:off x="7384211" y="0"/>
            <a:ext cx="7246189" cy="8229600"/>
          </a:xfrm>
          <a:prstGeom prst="rect">
            <a:avLst/>
          </a:prstGeom>
        </p:spPr>
      </p:pic>
    </p:spTree>
    <p:extLst>
      <p:ext uri="{BB962C8B-B14F-4D97-AF65-F5344CB8AC3E}">
        <p14:creationId xmlns:p14="http://schemas.microsoft.com/office/powerpoint/2010/main" val="27481240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B3AC69-25D3-0910-73AC-4C2C3F1D52B0}"/>
              </a:ext>
            </a:extLst>
          </p:cNvPr>
          <p:cNvPicPr>
            <a:picLocks noChangeAspect="1"/>
          </p:cNvPicPr>
          <p:nvPr/>
        </p:nvPicPr>
        <p:blipFill>
          <a:blip r:embed="rId2"/>
          <a:stretch>
            <a:fillRect/>
          </a:stretch>
        </p:blipFill>
        <p:spPr>
          <a:xfrm>
            <a:off x="0" y="0"/>
            <a:ext cx="14630400" cy="8229600"/>
          </a:xfrm>
          <a:prstGeom prst="rect">
            <a:avLst/>
          </a:prstGeom>
        </p:spPr>
      </p:pic>
      <p:sp>
        <p:nvSpPr>
          <p:cNvPr id="3" name="Text 7">
            <a:extLst>
              <a:ext uri="{FF2B5EF4-FFF2-40B4-BE49-F238E27FC236}">
                <a16:creationId xmlns:a16="http://schemas.microsoft.com/office/drawing/2014/main" id="{68CF3EC8-3762-8CCD-86B8-0D34CC581CBE}"/>
              </a:ext>
            </a:extLst>
          </p:cNvPr>
          <p:cNvSpPr/>
          <p:nvPr/>
        </p:nvSpPr>
        <p:spPr>
          <a:xfrm>
            <a:off x="4440522" y="3660503"/>
            <a:ext cx="5348247" cy="1566386"/>
          </a:xfrm>
          <a:prstGeom prst="rect">
            <a:avLst/>
          </a:prstGeom>
          <a:noFill/>
          <a:ln/>
        </p:spPr>
        <p:txBody>
          <a:bodyPr wrap="square" rtlCol="0" anchor="t"/>
          <a:lstStyle/>
          <a:p>
            <a:pPr>
              <a:lnSpc>
                <a:spcPts val="2734"/>
              </a:lnSpc>
            </a:pPr>
            <a:r>
              <a:rPr lang="en-US" sz="5400" dirty="0">
                <a:solidFill>
                  <a:srgbClr val="EBECEF"/>
                </a:solidFill>
                <a:latin typeface="Fraunces" pitchFamily="34" charset="0"/>
                <a:ea typeface="Fraunces" pitchFamily="34" charset="-122"/>
              </a:rPr>
              <a:t>Conclusion </a:t>
            </a:r>
            <a:endParaRPr lang="en-US" sz="5400" dirty="0"/>
          </a:p>
          <a:p>
            <a:pPr marL="0" indent="0">
              <a:lnSpc>
                <a:spcPts val="2734"/>
              </a:lnSpc>
              <a:buNone/>
            </a:pPr>
            <a:r>
              <a:rPr lang="en-US" sz="5400" dirty="0">
                <a:solidFill>
                  <a:srgbClr val="EBECEF"/>
                </a:solidFill>
                <a:latin typeface="Fraunces" pitchFamily="34" charset="0"/>
                <a:ea typeface="Fraunces" pitchFamily="34" charset="-122"/>
              </a:rPr>
              <a:t> </a:t>
            </a:r>
            <a:endParaRPr lang="en-US" sz="5400" dirty="0"/>
          </a:p>
        </p:txBody>
      </p:sp>
      <p:pic>
        <p:nvPicPr>
          <p:cNvPr id="4" name="Picture 3">
            <a:extLst>
              <a:ext uri="{FF2B5EF4-FFF2-40B4-BE49-F238E27FC236}">
                <a16:creationId xmlns:a16="http://schemas.microsoft.com/office/drawing/2014/main" id="{B1286ECD-5A38-1A94-5B20-4AFF77A47D2F}"/>
              </a:ext>
            </a:extLst>
          </p:cNvPr>
          <p:cNvPicPr>
            <a:picLocks noChangeAspect="1"/>
          </p:cNvPicPr>
          <p:nvPr/>
        </p:nvPicPr>
        <p:blipFill>
          <a:blip r:embed="rId3"/>
          <a:stretch>
            <a:fillRect/>
          </a:stretch>
        </p:blipFill>
        <p:spPr>
          <a:xfrm>
            <a:off x="2825107" y="4443696"/>
            <a:ext cx="8980186" cy="18290"/>
          </a:xfrm>
          <a:prstGeom prst="rect">
            <a:avLst/>
          </a:prstGeom>
        </p:spPr>
      </p:pic>
      <p:sp>
        <p:nvSpPr>
          <p:cNvPr id="5" name="Text 8">
            <a:extLst>
              <a:ext uri="{FF2B5EF4-FFF2-40B4-BE49-F238E27FC236}">
                <a16:creationId xmlns:a16="http://schemas.microsoft.com/office/drawing/2014/main" id="{C289A24D-CB1A-8942-B90C-4BE61F6F6E75}"/>
              </a:ext>
            </a:extLst>
          </p:cNvPr>
          <p:cNvSpPr/>
          <p:nvPr/>
        </p:nvSpPr>
        <p:spPr>
          <a:xfrm>
            <a:off x="2106387" y="4757383"/>
            <a:ext cx="11950637" cy="2351958"/>
          </a:xfrm>
          <a:prstGeom prst="rect">
            <a:avLst/>
          </a:prstGeom>
          <a:noFill/>
          <a:ln/>
        </p:spPr>
        <p:txBody>
          <a:bodyPr wrap="square" rtlCol="0" anchor="t"/>
          <a:lstStyle/>
          <a:p>
            <a:pPr>
              <a:lnSpc>
                <a:spcPts val="2799"/>
              </a:lnSpc>
            </a:pPr>
            <a:r>
              <a:rPr lang="en-US" sz="2000" dirty="0">
                <a:solidFill>
                  <a:schemeClr val="bg1"/>
                </a:solidFill>
                <a:latin typeface="Inter"/>
              </a:rPr>
              <a:t>"In conclusion, the analysis of the time series dataset of closing stock prices has provided valuable insights into the historical performance of the stock. We observed trends, seasonality, and fluctuations over time. Key findings include Future price predictions . These insights can be used to make informed investment decisions, develop trading strategies, and forecast potential future stock price movements. It's important to note that while historical data can provide valuable guidance, it should be used in conjunction with other factors and analysis for making investment decisions."</a:t>
            </a:r>
            <a:r>
              <a:rPr lang="en-US" sz="2000" b="0" i="0" dirty="0">
                <a:solidFill>
                  <a:schemeClr val="bg1"/>
                </a:solidFill>
                <a:effectLst/>
                <a:latin typeface="Google Sans"/>
              </a:rPr>
              <a:t>.</a:t>
            </a:r>
            <a:endParaRPr lang="en-US" sz="2000" dirty="0">
              <a:solidFill>
                <a:schemeClr val="bg1"/>
              </a:solidFill>
            </a:endParaRPr>
          </a:p>
        </p:txBody>
      </p:sp>
    </p:spTree>
    <p:extLst>
      <p:ext uri="{BB962C8B-B14F-4D97-AF65-F5344CB8AC3E}">
        <p14:creationId xmlns:p14="http://schemas.microsoft.com/office/powerpoint/2010/main" val="120847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26742"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3254E51F-18E5-2B0E-2133-6136BDEB63BE}"/>
              </a:ext>
            </a:extLst>
          </p:cNvPr>
          <p:cNvPicPr>
            <a:picLocks noChangeAspect="1"/>
          </p:cNvPicPr>
          <p:nvPr/>
        </p:nvPicPr>
        <p:blipFill rotWithShape="1">
          <a:blip r:embed="rId2">
            <a:alphaModFix amt="50000"/>
          </a:blip>
          <a:srcRect r="25"/>
          <a:stretch/>
        </p:blipFill>
        <p:spPr>
          <a:xfrm>
            <a:off x="20" y="10"/>
            <a:ext cx="14626720" cy="8229590"/>
          </a:xfrm>
          <a:prstGeom prst="rect">
            <a:avLst/>
          </a:prstGeom>
        </p:spPr>
      </p:pic>
      <p:sp>
        <p:nvSpPr>
          <p:cNvPr id="4" name="Text 7">
            <a:extLst>
              <a:ext uri="{FF2B5EF4-FFF2-40B4-BE49-F238E27FC236}">
                <a16:creationId xmlns:a16="http://schemas.microsoft.com/office/drawing/2014/main" id="{6578559D-88D7-DEC1-1109-DC6C5EF24542}"/>
              </a:ext>
            </a:extLst>
          </p:cNvPr>
          <p:cNvSpPr/>
          <p:nvPr/>
        </p:nvSpPr>
        <p:spPr>
          <a:xfrm>
            <a:off x="1828800" y="1346835"/>
            <a:ext cx="10972800" cy="367588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8800" b="1" dirty="0">
                <a:solidFill>
                  <a:schemeClr val="bg1"/>
                </a:solidFill>
                <a:latin typeface="+mj-lt"/>
                <a:ea typeface="+mj-ea"/>
                <a:cs typeface="+mj-cs"/>
              </a:rPr>
              <a:t>Thank you!</a:t>
            </a:r>
          </a:p>
          <a:p>
            <a:pPr marL="0" indent="0" algn="ctr">
              <a:lnSpc>
                <a:spcPct val="90000"/>
              </a:lnSpc>
              <a:spcBef>
                <a:spcPct val="0"/>
              </a:spcBef>
              <a:spcAft>
                <a:spcPts val="600"/>
              </a:spcAft>
            </a:pPr>
            <a:r>
              <a:rPr lang="en-US" sz="7900" dirty="0">
                <a:solidFill>
                  <a:schemeClr val="bg1"/>
                </a:solidFill>
                <a:latin typeface="+mj-lt"/>
                <a:ea typeface="+mj-ea"/>
                <a:cs typeface="+mj-cs"/>
              </a:rPr>
              <a:t> </a:t>
            </a:r>
          </a:p>
        </p:txBody>
      </p:sp>
      <p:sp>
        <p:nvSpPr>
          <p:cNvPr id="17"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9047" y="5242347"/>
            <a:ext cx="5092307" cy="21946"/>
          </a:xfrm>
          <a:custGeom>
            <a:avLst/>
            <a:gdLst>
              <a:gd name="connsiteX0" fmla="*/ 0 w 5092307"/>
              <a:gd name="connsiteY0" fmla="*/ 0 h 21946"/>
              <a:gd name="connsiteX1" fmla="*/ 483769 w 5092307"/>
              <a:gd name="connsiteY1" fmla="*/ 0 h 21946"/>
              <a:gd name="connsiteX2" fmla="*/ 1222154 w 5092307"/>
              <a:gd name="connsiteY2" fmla="*/ 0 h 21946"/>
              <a:gd name="connsiteX3" fmla="*/ 1756846 w 5092307"/>
              <a:gd name="connsiteY3" fmla="*/ 0 h 21946"/>
              <a:gd name="connsiteX4" fmla="*/ 2291538 w 5092307"/>
              <a:gd name="connsiteY4" fmla="*/ 0 h 21946"/>
              <a:gd name="connsiteX5" fmla="*/ 2979000 w 5092307"/>
              <a:gd name="connsiteY5" fmla="*/ 0 h 21946"/>
              <a:gd name="connsiteX6" fmla="*/ 3666461 w 5092307"/>
              <a:gd name="connsiteY6" fmla="*/ 0 h 21946"/>
              <a:gd name="connsiteX7" fmla="*/ 4252076 w 5092307"/>
              <a:gd name="connsiteY7" fmla="*/ 0 h 21946"/>
              <a:gd name="connsiteX8" fmla="*/ 5092307 w 5092307"/>
              <a:gd name="connsiteY8" fmla="*/ 0 h 21946"/>
              <a:gd name="connsiteX9" fmla="*/ 5092307 w 5092307"/>
              <a:gd name="connsiteY9" fmla="*/ 21946 h 21946"/>
              <a:gd name="connsiteX10" fmla="*/ 4455769 w 5092307"/>
              <a:gd name="connsiteY10" fmla="*/ 21946 h 21946"/>
              <a:gd name="connsiteX11" fmla="*/ 3717384 w 5092307"/>
              <a:gd name="connsiteY11" fmla="*/ 21946 h 21946"/>
              <a:gd name="connsiteX12" fmla="*/ 3233615 w 5092307"/>
              <a:gd name="connsiteY12" fmla="*/ 21946 h 21946"/>
              <a:gd name="connsiteX13" fmla="*/ 2546154 w 5092307"/>
              <a:gd name="connsiteY13" fmla="*/ 21946 h 21946"/>
              <a:gd name="connsiteX14" fmla="*/ 1960538 w 5092307"/>
              <a:gd name="connsiteY14" fmla="*/ 21946 h 21946"/>
              <a:gd name="connsiteX15" fmla="*/ 1374923 w 5092307"/>
              <a:gd name="connsiteY15" fmla="*/ 21946 h 21946"/>
              <a:gd name="connsiteX16" fmla="*/ 738385 w 5092307"/>
              <a:gd name="connsiteY16" fmla="*/ 21946 h 21946"/>
              <a:gd name="connsiteX17" fmla="*/ 0 w 5092307"/>
              <a:gd name="connsiteY17" fmla="*/ 21946 h 21946"/>
              <a:gd name="connsiteX18" fmla="*/ 0 w 5092307"/>
              <a:gd name="connsiteY18" fmla="*/ 0 h 21946"/>
              <a:gd name="connsiteX0" fmla="*/ 0 w 5092307"/>
              <a:gd name="connsiteY0" fmla="*/ 0 h 21946"/>
              <a:gd name="connsiteX1" fmla="*/ 534692 w 5092307"/>
              <a:gd name="connsiteY1" fmla="*/ 0 h 21946"/>
              <a:gd name="connsiteX2" fmla="*/ 1018461 w 5092307"/>
              <a:gd name="connsiteY2" fmla="*/ 0 h 21946"/>
              <a:gd name="connsiteX3" fmla="*/ 1553154 w 5092307"/>
              <a:gd name="connsiteY3" fmla="*/ 0 h 21946"/>
              <a:gd name="connsiteX4" fmla="*/ 2189692 w 5092307"/>
              <a:gd name="connsiteY4" fmla="*/ 0 h 21946"/>
              <a:gd name="connsiteX5" fmla="*/ 2877153 w 5092307"/>
              <a:gd name="connsiteY5" fmla="*/ 0 h 21946"/>
              <a:gd name="connsiteX6" fmla="*/ 3615538 w 5092307"/>
              <a:gd name="connsiteY6" fmla="*/ 0 h 21946"/>
              <a:gd name="connsiteX7" fmla="*/ 4353922 w 5092307"/>
              <a:gd name="connsiteY7" fmla="*/ 0 h 21946"/>
              <a:gd name="connsiteX8" fmla="*/ 5092307 w 5092307"/>
              <a:gd name="connsiteY8" fmla="*/ 0 h 21946"/>
              <a:gd name="connsiteX9" fmla="*/ 5092307 w 5092307"/>
              <a:gd name="connsiteY9" fmla="*/ 21946 h 21946"/>
              <a:gd name="connsiteX10" fmla="*/ 4557615 w 5092307"/>
              <a:gd name="connsiteY10" fmla="*/ 21946 h 21946"/>
              <a:gd name="connsiteX11" fmla="*/ 3819230 w 5092307"/>
              <a:gd name="connsiteY11" fmla="*/ 21946 h 21946"/>
              <a:gd name="connsiteX12" fmla="*/ 3335461 w 5092307"/>
              <a:gd name="connsiteY12" fmla="*/ 21946 h 21946"/>
              <a:gd name="connsiteX13" fmla="*/ 2648000 w 5092307"/>
              <a:gd name="connsiteY13" fmla="*/ 21946 h 21946"/>
              <a:gd name="connsiteX14" fmla="*/ 2062384 w 5092307"/>
              <a:gd name="connsiteY14" fmla="*/ 21946 h 21946"/>
              <a:gd name="connsiteX15" fmla="*/ 1476769 w 5092307"/>
              <a:gd name="connsiteY15" fmla="*/ 21946 h 21946"/>
              <a:gd name="connsiteX16" fmla="*/ 738385 w 5092307"/>
              <a:gd name="connsiteY16" fmla="*/ 21946 h 21946"/>
              <a:gd name="connsiteX17" fmla="*/ 0 w 5092307"/>
              <a:gd name="connsiteY17" fmla="*/ 21946 h 21946"/>
              <a:gd name="connsiteX18" fmla="*/ 0 w 5092307"/>
              <a:gd name="connsiteY18" fmla="*/ 0 h 21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92307" h="21946" fill="none" extrusionOk="0">
                <a:moveTo>
                  <a:pt x="0" y="0"/>
                </a:moveTo>
                <a:cubicBezTo>
                  <a:pt x="120910" y="-10710"/>
                  <a:pt x="306112" y="-18087"/>
                  <a:pt x="483769" y="0"/>
                </a:cubicBezTo>
                <a:cubicBezTo>
                  <a:pt x="624770" y="-46941"/>
                  <a:pt x="950713" y="-48613"/>
                  <a:pt x="1222154" y="0"/>
                </a:cubicBezTo>
                <a:cubicBezTo>
                  <a:pt x="1494875" y="29204"/>
                  <a:pt x="1601657" y="-771"/>
                  <a:pt x="1756846" y="0"/>
                </a:cubicBezTo>
                <a:cubicBezTo>
                  <a:pt x="1919807" y="-26586"/>
                  <a:pt x="2093529" y="25757"/>
                  <a:pt x="2291538" y="0"/>
                </a:cubicBezTo>
                <a:cubicBezTo>
                  <a:pt x="2507291" y="-11701"/>
                  <a:pt x="2702744" y="2932"/>
                  <a:pt x="2979000" y="0"/>
                </a:cubicBezTo>
                <a:cubicBezTo>
                  <a:pt x="3237887" y="2901"/>
                  <a:pt x="3340475" y="-28135"/>
                  <a:pt x="3666461" y="0"/>
                </a:cubicBezTo>
                <a:cubicBezTo>
                  <a:pt x="3991279" y="31099"/>
                  <a:pt x="3963558" y="9082"/>
                  <a:pt x="4252076" y="0"/>
                </a:cubicBezTo>
                <a:cubicBezTo>
                  <a:pt x="4535811" y="8978"/>
                  <a:pt x="4852240" y="19634"/>
                  <a:pt x="5092307" y="0"/>
                </a:cubicBezTo>
                <a:cubicBezTo>
                  <a:pt x="5093367" y="4842"/>
                  <a:pt x="5092628" y="17079"/>
                  <a:pt x="5092307" y="21946"/>
                </a:cubicBezTo>
                <a:cubicBezTo>
                  <a:pt x="4952990" y="48696"/>
                  <a:pt x="4790776" y="40791"/>
                  <a:pt x="4455769" y="21946"/>
                </a:cubicBezTo>
                <a:cubicBezTo>
                  <a:pt x="4163671" y="48037"/>
                  <a:pt x="3940362" y="-21397"/>
                  <a:pt x="3717384" y="21946"/>
                </a:cubicBezTo>
                <a:cubicBezTo>
                  <a:pt x="3488013" y="58201"/>
                  <a:pt x="3358456" y="38098"/>
                  <a:pt x="3233615" y="21946"/>
                </a:cubicBezTo>
                <a:cubicBezTo>
                  <a:pt x="3081661" y="-38956"/>
                  <a:pt x="2857253" y="49695"/>
                  <a:pt x="2546154" y="21946"/>
                </a:cubicBezTo>
                <a:cubicBezTo>
                  <a:pt x="2227532" y="13881"/>
                  <a:pt x="2165914" y="26345"/>
                  <a:pt x="1960538" y="21946"/>
                </a:cubicBezTo>
                <a:cubicBezTo>
                  <a:pt x="1766168" y="1212"/>
                  <a:pt x="1546179" y="-5853"/>
                  <a:pt x="1374923" y="21946"/>
                </a:cubicBezTo>
                <a:cubicBezTo>
                  <a:pt x="1256691" y="26173"/>
                  <a:pt x="916960" y="56581"/>
                  <a:pt x="738385" y="21946"/>
                </a:cubicBezTo>
                <a:cubicBezTo>
                  <a:pt x="558959" y="2319"/>
                  <a:pt x="160014" y="-10352"/>
                  <a:pt x="0" y="21946"/>
                </a:cubicBezTo>
                <a:cubicBezTo>
                  <a:pt x="936" y="10877"/>
                  <a:pt x="1205" y="6714"/>
                  <a:pt x="0" y="0"/>
                </a:cubicBezTo>
                <a:close/>
              </a:path>
              <a:path w="5092307" h="21946" stroke="0" extrusionOk="0">
                <a:moveTo>
                  <a:pt x="0" y="0"/>
                </a:moveTo>
                <a:cubicBezTo>
                  <a:pt x="140045" y="40552"/>
                  <a:pt x="271044" y="6134"/>
                  <a:pt x="534692" y="0"/>
                </a:cubicBezTo>
                <a:cubicBezTo>
                  <a:pt x="775974" y="6814"/>
                  <a:pt x="860713" y="-21798"/>
                  <a:pt x="1018461" y="0"/>
                </a:cubicBezTo>
                <a:cubicBezTo>
                  <a:pt x="1180729" y="49500"/>
                  <a:pt x="1316126" y="37120"/>
                  <a:pt x="1553154" y="0"/>
                </a:cubicBezTo>
                <a:cubicBezTo>
                  <a:pt x="1749972" y="-5647"/>
                  <a:pt x="2068450" y="-27684"/>
                  <a:pt x="2189692" y="0"/>
                </a:cubicBezTo>
                <a:cubicBezTo>
                  <a:pt x="2348444" y="52781"/>
                  <a:pt x="2565918" y="-25249"/>
                  <a:pt x="2877153" y="0"/>
                </a:cubicBezTo>
                <a:cubicBezTo>
                  <a:pt x="3199529" y="39213"/>
                  <a:pt x="3425531" y="22587"/>
                  <a:pt x="3615538" y="0"/>
                </a:cubicBezTo>
                <a:cubicBezTo>
                  <a:pt x="3853311" y="-56628"/>
                  <a:pt x="4227658" y="-37270"/>
                  <a:pt x="4353922" y="0"/>
                </a:cubicBezTo>
                <a:cubicBezTo>
                  <a:pt x="4486908" y="44358"/>
                  <a:pt x="4854815" y="44546"/>
                  <a:pt x="5092307" y="0"/>
                </a:cubicBezTo>
                <a:cubicBezTo>
                  <a:pt x="5091934" y="3614"/>
                  <a:pt x="5092366" y="11689"/>
                  <a:pt x="5092307" y="21946"/>
                </a:cubicBezTo>
                <a:cubicBezTo>
                  <a:pt x="4878554" y="27730"/>
                  <a:pt x="4688865" y="18474"/>
                  <a:pt x="4557615" y="21946"/>
                </a:cubicBezTo>
                <a:cubicBezTo>
                  <a:pt x="4385097" y="43371"/>
                  <a:pt x="4094737" y="86131"/>
                  <a:pt x="3819230" y="21946"/>
                </a:cubicBezTo>
                <a:cubicBezTo>
                  <a:pt x="3558436" y="-11147"/>
                  <a:pt x="3505968" y="19217"/>
                  <a:pt x="3335461" y="21946"/>
                </a:cubicBezTo>
                <a:cubicBezTo>
                  <a:pt x="3161031" y="23930"/>
                  <a:pt x="2965600" y="-5909"/>
                  <a:pt x="2648000" y="21946"/>
                </a:cubicBezTo>
                <a:cubicBezTo>
                  <a:pt x="2314907" y="41561"/>
                  <a:pt x="2282136" y="1466"/>
                  <a:pt x="2062384" y="21946"/>
                </a:cubicBezTo>
                <a:cubicBezTo>
                  <a:pt x="1822890" y="7080"/>
                  <a:pt x="1634043" y="4106"/>
                  <a:pt x="1476769" y="21946"/>
                </a:cubicBezTo>
                <a:cubicBezTo>
                  <a:pt x="1249221" y="76298"/>
                  <a:pt x="963241" y="-38774"/>
                  <a:pt x="738385" y="21946"/>
                </a:cubicBezTo>
                <a:cubicBezTo>
                  <a:pt x="519037" y="62444"/>
                  <a:pt x="142460" y="9207"/>
                  <a:pt x="0" y="21946"/>
                </a:cubicBezTo>
                <a:cubicBezTo>
                  <a:pt x="232" y="15375"/>
                  <a:pt x="-62" y="7624"/>
                  <a:pt x="0" y="0"/>
                </a:cubicBezTo>
                <a:close/>
              </a:path>
              <a:path w="5092307" h="21946" fill="none" stroke="0" extrusionOk="0">
                <a:moveTo>
                  <a:pt x="0" y="0"/>
                </a:moveTo>
                <a:cubicBezTo>
                  <a:pt x="113903" y="8056"/>
                  <a:pt x="289522" y="-33593"/>
                  <a:pt x="483769" y="0"/>
                </a:cubicBezTo>
                <a:cubicBezTo>
                  <a:pt x="627284" y="7159"/>
                  <a:pt x="934921" y="-20423"/>
                  <a:pt x="1222154" y="0"/>
                </a:cubicBezTo>
                <a:cubicBezTo>
                  <a:pt x="1498288" y="27094"/>
                  <a:pt x="1577800" y="31269"/>
                  <a:pt x="1756846" y="0"/>
                </a:cubicBezTo>
                <a:cubicBezTo>
                  <a:pt x="1924612" y="-12017"/>
                  <a:pt x="2088979" y="-472"/>
                  <a:pt x="2291538" y="0"/>
                </a:cubicBezTo>
                <a:cubicBezTo>
                  <a:pt x="2538292" y="22629"/>
                  <a:pt x="2712192" y="-39355"/>
                  <a:pt x="2979000" y="0"/>
                </a:cubicBezTo>
                <a:cubicBezTo>
                  <a:pt x="3238881" y="-13144"/>
                  <a:pt x="3336179" y="-26607"/>
                  <a:pt x="3666461" y="0"/>
                </a:cubicBezTo>
                <a:cubicBezTo>
                  <a:pt x="4000998" y="34831"/>
                  <a:pt x="3957721" y="10151"/>
                  <a:pt x="4252076" y="0"/>
                </a:cubicBezTo>
                <a:cubicBezTo>
                  <a:pt x="4521963" y="-49706"/>
                  <a:pt x="4813887" y="-35034"/>
                  <a:pt x="5092307" y="0"/>
                </a:cubicBezTo>
                <a:cubicBezTo>
                  <a:pt x="5092680" y="4478"/>
                  <a:pt x="5092206" y="16742"/>
                  <a:pt x="5092307" y="21946"/>
                </a:cubicBezTo>
                <a:cubicBezTo>
                  <a:pt x="4959428" y="12562"/>
                  <a:pt x="4777016" y="22015"/>
                  <a:pt x="4455769" y="21946"/>
                </a:cubicBezTo>
                <a:cubicBezTo>
                  <a:pt x="4168927" y="36443"/>
                  <a:pt x="3921505" y="-19040"/>
                  <a:pt x="3717384" y="21946"/>
                </a:cubicBezTo>
                <a:cubicBezTo>
                  <a:pt x="3517199" y="56324"/>
                  <a:pt x="3351008" y="50206"/>
                  <a:pt x="3233615" y="21946"/>
                </a:cubicBezTo>
                <a:cubicBezTo>
                  <a:pt x="3086772" y="14949"/>
                  <a:pt x="2881908" y="55620"/>
                  <a:pt x="2546154" y="21946"/>
                </a:cubicBezTo>
                <a:cubicBezTo>
                  <a:pt x="2220418" y="12137"/>
                  <a:pt x="2169064" y="21039"/>
                  <a:pt x="1960538" y="21946"/>
                </a:cubicBezTo>
                <a:cubicBezTo>
                  <a:pt x="1741090" y="-4324"/>
                  <a:pt x="1530836" y="-18973"/>
                  <a:pt x="1374923" y="21946"/>
                </a:cubicBezTo>
                <a:cubicBezTo>
                  <a:pt x="1223501" y="3116"/>
                  <a:pt x="918362" y="39312"/>
                  <a:pt x="738385" y="21946"/>
                </a:cubicBezTo>
                <a:cubicBezTo>
                  <a:pt x="533141" y="37908"/>
                  <a:pt x="166207" y="-14566"/>
                  <a:pt x="0" y="21946"/>
                </a:cubicBezTo>
                <a:cubicBezTo>
                  <a:pt x="41" y="12241"/>
                  <a:pt x="-29" y="5997"/>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custGeom>
                    <a:avLst/>
                    <a:gdLst>
                      <a:gd name="connsiteX0" fmla="*/ 0 w 5092307"/>
                      <a:gd name="connsiteY0" fmla="*/ 0 h 21946"/>
                      <a:gd name="connsiteX1" fmla="*/ 483769 w 5092307"/>
                      <a:gd name="connsiteY1" fmla="*/ 0 h 21946"/>
                      <a:gd name="connsiteX2" fmla="*/ 1222154 w 5092307"/>
                      <a:gd name="connsiteY2" fmla="*/ 0 h 21946"/>
                      <a:gd name="connsiteX3" fmla="*/ 1756846 w 5092307"/>
                      <a:gd name="connsiteY3" fmla="*/ 0 h 21946"/>
                      <a:gd name="connsiteX4" fmla="*/ 2291538 w 5092307"/>
                      <a:gd name="connsiteY4" fmla="*/ 0 h 21946"/>
                      <a:gd name="connsiteX5" fmla="*/ 2979000 w 5092307"/>
                      <a:gd name="connsiteY5" fmla="*/ 0 h 21946"/>
                      <a:gd name="connsiteX6" fmla="*/ 3666461 w 5092307"/>
                      <a:gd name="connsiteY6" fmla="*/ 0 h 21946"/>
                      <a:gd name="connsiteX7" fmla="*/ 4252076 w 5092307"/>
                      <a:gd name="connsiteY7" fmla="*/ 0 h 21946"/>
                      <a:gd name="connsiteX8" fmla="*/ 5092307 w 5092307"/>
                      <a:gd name="connsiteY8" fmla="*/ 0 h 21946"/>
                      <a:gd name="connsiteX9" fmla="*/ 5092307 w 5092307"/>
                      <a:gd name="connsiteY9" fmla="*/ 21946 h 21946"/>
                      <a:gd name="connsiteX10" fmla="*/ 4455769 w 5092307"/>
                      <a:gd name="connsiteY10" fmla="*/ 21946 h 21946"/>
                      <a:gd name="connsiteX11" fmla="*/ 3717384 w 5092307"/>
                      <a:gd name="connsiteY11" fmla="*/ 21946 h 21946"/>
                      <a:gd name="connsiteX12" fmla="*/ 3233615 w 5092307"/>
                      <a:gd name="connsiteY12" fmla="*/ 21946 h 21946"/>
                      <a:gd name="connsiteX13" fmla="*/ 2546154 w 5092307"/>
                      <a:gd name="connsiteY13" fmla="*/ 21946 h 21946"/>
                      <a:gd name="connsiteX14" fmla="*/ 1960538 w 5092307"/>
                      <a:gd name="connsiteY14" fmla="*/ 21946 h 21946"/>
                      <a:gd name="connsiteX15" fmla="*/ 1374923 w 5092307"/>
                      <a:gd name="connsiteY15" fmla="*/ 21946 h 21946"/>
                      <a:gd name="connsiteX16" fmla="*/ 738385 w 5092307"/>
                      <a:gd name="connsiteY16" fmla="*/ 21946 h 21946"/>
                      <a:gd name="connsiteX17" fmla="*/ 0 w 5092307"/>
                      <a:gd name="connsiteY17" fmla="*/ 21946 h 21946"/>
                      <a:gd name="connsiteX18" fmla="*/ 0 w 5092307"/>
                      <a:gd name="connsiteY18" fmla="*/ 0 h 21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92307" h="21946" fill="none" extrusionOk="0">
                        <a:moveTo>
                          <a:pt x="0" y="0"/>
                        </a:moveTo>
                        <a:cubicBezTo>
                          <a:pt x="126622" y="2207"/>
                          <a:pt x="310281" y="-9618"/>
                          <a:pt x="483769" y="0"/>
                        </a:cubicBezTo>
                        <a:cubicBezTo>
                          <a:pt x="657257" y="9618"/>
                          <a:pt x="962372" y="-35609"/>
                          <a:pt x="1222154" y="0"/>
                        </a:cubicBezTo>
                        <a:cubicBezTo>
                          <a:pt x="1481937" y="35609"/>
                          <a:pt x="1599378" y="20188"/>
                          <a:pt x="1756846" y="0"/>
                        </a:cubicBezTo>
                        <a:cubicBezTo>
                          <a:pt x="1914314" y="-20188"/>
                          <a:pt x="2080092" y="-5105"/>
                          <a:pt x="2291538" y="0"/>
                        </a:cubicBezTo>
                        <a:cubicBezTo>
                          <a:pt x="2502984" y="5105"/>
                          <a:pt x="2714641" y="617"/>
                          <a:pt x="2979000" y="0"/>
                        </a:cubicBezTo>
                        <a:cubicBezTo>
                          <a:pt x="3243359" y="-617"/>
                          <a:pt x="3339677" y="-32878"/>
                          <a:pt x="3666461" y="0"/>
                        </a:cubicBezTo>
                        <a:cubicBezTo>
                          <a:pt x="3993245" y="32878"/>
                          <a:pt x="3959356" y="10646"/>
                          <a:pt x="4252076" y="0"/>
                        </a:cubicBezTo>
                        <a:cubicBezTo>
                          <a:pt x="4544797" y="-10646"/>
                          <a:pt x="4803806" y="-6208"/>
                          <a:pt x="5092307" y="0"/>
                        </a:cubicBezTo>
                        <a:cubicBezTo>
                          <a:pt x="5092586" y="4631"/>
                          <a:pt x="5092360" y="16862"/>
                          <a:pt x="5092307" y="21946"/>
                        </a:cubicBezTo>
                        <a:cubicBezTo>
                          <a:pt x="4963024" y="39542"/>
                          <a:pt x="4769693" y="24041"/>
                          <a:pt x="4455769" y="21946"/>
                        </a:cubicBezTo>
                        <a:cubicBezTo>
                          <a:pt x="4141845" y="19851"/>
                          <a:pt x="3943439" y="-13029"/>
                          <a:pt x="3717384" y="21946"/>
                        </a:cubicBezTo>
                        <a:cubicBezTo>
                          <a:pt x="3491329" y="56921"/>
                          <a:pt x="3361256" y="34282"/>
                          <a:pt x="3233615" y="21946"/>
                        </a:cubicBezTo>
                        <a:cubicBezTo>
                          <a:pt x="3105974" y="9610"/>
                          <a:pt x="2872163" y="30197"/>
                          <a:pt x="2546154" y="21946"/>
                        </a:cubicBezTo>
                        <a:cubicBezTo>
                          <a:pt x="2220145" y="13695"/>
                          <a:pt x="2168829" y="22450"/>
                          <a:pt x="1960538" y="21946"/>
                        </a:cubicBezTo>
                        <a:cubicBezTo>
                          <a:pt x="1752247" y="21442"/>
                          <a:pt x="1523678" y="13932"/>
                          <a:pt x="1374923" y="21946"/>
                        </a:cubicBezTo>
                        <a:cubicBezTo>
                          <a:pt x="1226168" y="29960"/>
                          <a:pt x="928094" y="36837"/>
                          <a:pt x="738385" y="21946"/>
                        </a:cubicBezTo>
                        <a:cubicBezTo>
                          <a:pt x="548676" y="7055"/>
                          <a:pt x="168941" y="-5592"/>
                          <a:pt x="0" y="21946"/>
                        </a:cubicBezTo>
                        <a:cubicBezTo>
                          <a:pt x="287" y="12071"/>
                          <a:pt x="-113" y="6250"/>
                          <a:pt x="0" y="0"/>
                        </a:cubicBezTo>
                        <a:close/>
                      </a:path>
                      <a:path w="5092307" h="21946" stroke="0" extrusionOk="0">
                        <a:moveTo>
                          <a:pt x="0" y="0"/>
                        </a:moveTo>
                        <a:cubicBezTo>
                          <a:pt x="123076" y="8408"/>
                          <a:pt x="290804" y="2227"/>
                          <a:pt x="534692" y="0"/>
                        </a:cubicBezTo>
                        <a:cubicBezTo>
                          <a:pt x="778580" y="-2227"/>
                          <a:pt x="855490" y="-16962"/>
                          <a:pt x="1018461" y="0"/>
                        </a:cubicBezTo>
                        <a:cubicBezTo>
                          <a:pt x="1181432" y="16962"/>
                          <a:pt x="1320664" y="19870"/>
                          <a:pt x="1553154" y="0"/>
                        </a:cubicBezTo>
                        <a:cubicBezTo>
                          <a:pt x="1785644" y="-19870"/>
                          <a:pt x="2036509" y="-20672"/>
                          <a:pt x="2189692" y="0"/>
                        </a:cubicBezTo>
                        <a:cubicBezTo>
                          <a:pt x="2342875" y="20672"/>
                          <a:pt x="2544654" y="-33332"/>
                          <a:pt x="2877153" y="0"/>
                        </a:cubicBezTo>
                        <a:cubicBezTo>
                          <a:pt x="3209652" y="33332"/>
                          <a:pt x="3394712" y="30818"/>
                          <a:pt x="3615538" y="0"/>
                        </a:cubicBezTo>
                        <a:cubicBezTo>
                          <a:pt x="3836364" y="-30818"/>
                          <a:pt x="4201667" y="-30590"/>
                          <a:pt x="4353922" y="0"/>
                        </a:cubicBezTo>
                        <a:cubicBezTo>
                          <a:pt x="4506177" y="30590"/>
                          <a:pt x="4855479" y="18332"/>
                          <a:pt x="5092307" y="0"/>
                        </a:cubicBezTo>
                        <a:cubicBezTo>
                          <a:pt x="5091574" y="4400"/>
                          <a:pt x="5092005" y="11744"/>
                          <a:pt x="5092307" y="21946"/>
                        </a:cubicBezTo>
                        <a:cubicBezTo>
                          <a:pt x="4864916" y="7468"/>
                          <a:pt x="4690539" y="13687"/>
                          <a:pt x="4557615" y="21946"/>
                        </a:cubicBezTo>
                        <a:cubicBezTo>
                          <a:pt x="4424691" y="30205"/>
                          <a:pt x="4076201" y="51864"/>
                          <a:pt x="3819230" y="21946"/>
                        </a:cubicBezTo>
                        <a:cubicBezTo>
                          <a:pt x="3562259" y="-7972"/>
                          <a:pt x="3498341" y="13372"/>
                          <a:pt x="3335461" y="21946"/>
                        </a:cubicBezTo>
                        <a:cubicBezTo>
                          <a:pt x="3172581" y="30520"/>
                          <a:pt x="2979939" y="3719"/>
                          <a:pt x="2648000" y="21946"/>
                        </a:cubicBezTo>
                        <a:cubicBezTo>
                          <a:pt x="2316061" y="40173"/>
                          <a:pt x="2286972" y="9792"/>
                          <a:pt x="2062384" y="21946"/>
                        </a:cubicBezTo>
                        <a:cubicBezTo>
                          <a:pt x="1837796" y="34100"/>
                          <a:pt x="1672241" y="1952"/>
                          <a:pt x="1476769" y="21946"/>
                        </a:cubicBezTo>
                        <a:cubicBezTo>
                          <a:pt x="1281297" y="41940"/>
                          <a:pt x="975566" y="5945"/>
                          <a:pt x="738385" y="21946"/>
                        </a:cubicBezTo>
                        <a:cubicBezTo>
                          <a:pt x="501204" y="37947"/>
                          <a:pt x="163670" y="-14697"/>
                          <a:pt x="0" y="21946"/>
                        </a:cubicBezTo>
                        <a:cubicBezTo>
                          <a:pt x="-116" y="15135"/>
                          <a:pt x="-209" y="796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133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0" fill="hold"/>
                                        <p:tgtEl>
                                          <p:spTgt spid="4"/>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47640323-A559-D280-182F-DBC373D3ED93}"/>
              </a:ext>
            </a:extLst>
          </p:cNvPr>
          <p:cNvSpPr/>
          <p:nvPr/>
        </p:nvSpPr>
        <p:spPr>
          <a:xfrm>
            <a:off x="-114300" y="0"/>
            <a:ext cx="14766012" cy="8229600"/>
          </a:xfrm>
          <a:prstGeom prst="rect">
            <a:avLst/>
          </a:prstGeom>
          <a:solidFill>
            <a:srgbClr val="080E26"/>
          </a:solidFill>
          <a:ln w="13216">
            <a:solidFill>
              <a:srgbClr val="565151"/>
            </a:solidFill>
            <a:prstDash val="solid"/>
          </a:ln>
        </p:spPr>
        <p:txBody>
          <a:bodyPr/>
          <a:lstStyle/>
          <a:p>
            <a:r>
              <a:rPr lang="en-IN" dirty="0"/>
              <a:t> </a:t>
            </a:r>
          </a:p>
        </p:txBody>
      </p:sp>
      <p:sp>
        <p:nvSpPr>
          <p:cNvPr id="9" name="Text 2">
            <a:extLst>
              <a:ext uri="{FF2B5EF4-FFF2-40B4-BE49-F238E27FC236}">
                <a16:creationId xmlns:a16="http://schemas.microsoft.com/office/drawing/2014/main" id="{BF9D3CE8-9AAA-93F9-505A-D881E5A40AED}"/>
              </a:ext>
            </a:extLst>
          </p:cNvPr>
          <p:cNvSpPr/>
          <p:nvPr/>
        </p:nvSpPr>
        <p:spPr>
          <a:xfrm>
            <a:off x="3264940" y="589657"/>
            <a:ext cx="8595360" cy="665321"/>
          </a:xfrm>
          <a:prstGeom prst="rect">
            <a:avLst/>
          </a:prstGeom>
          <a:noFill/>
          <a:ln/>
        </p:spPr>
        <p:txBody>
          <a:bodyPr wrap="none" rtlCol="0" anchor="t"/>
          <a:lstStyle/>
          <a:p>
            <a:pPr>
              <a:lnSpc>
                <a:spcPts val="5239"/>
              </a:lnSpc>
            </a:pPr>
            <a:r>
              <a:rPr lang="en-US" sz="4000" i="0" dirty="0">
                <a:solidFill>
                  <a:schemeClr val="bg1"/>
                </a:solidFill>
                <a:effectLst/>
                <a:latin typeface="Fraunces"/>
              </a:rPr>
              <a:t>Role Of Data Science In Stock Market </a:t>
            </a:r>
          </a:p>
          <a:p>
            <a:pPr marL="0" indent="0">
              <a:lnSpc>
                <a:spcPts val="5239"/>
              </a:lnSpc>
              <a:buNone/>
            </a:pPr>
            <a:endParaRPr lang="en-US" sz="4192" dirty="0"/>
          </a:p>
        </p:txBody>
      </p:sp>
      <p:pic>
        <p:nvPicPr>
          <p:cNvPr id="10" name="Picture 9">
            <a:extLst>
              <a:ext uri="{FF2B5EF4-FFF2-40B4-BE49-F238E27FC236}">
                <a16:creationId xmlns:a16="http://schemas.microsoft.com/office/drawing/2014/main" id="{2EA85B6E-8116-49DD-C94B-1D7A477571B5}"/>
              </a:ext>
            </a:extLst>
          </p:cNvPr>
          <p:cNvPicPr>
            <a:picLocks noChangeAspect="1"/>
          </p:cNvPicPr>
          <p:nvPr/>
        </p:nvPicPr>
        <p:blipFill>
          <a:blip r:embed="rId2"/>
          <a:stretch>
            <a:fillRect/>
          </a:stretch>
        </p:blipFill>
        <p:spPr>
          <a:xfrm>
            <a:off x="373351" y="1843984"/>
            <a:ext cx="9374806" cy="1646741"/>
          </a:xfrm>
          <a:prstGeom prst="rect">
            <a:avLst/>
          </a:prstGeom>
        </p:spPr>
      </p:pic>
      <p:sp>
        <p:nvSpPr>
          <p:cNvPr id="11" name="Text 4">
            <a:extLst>
              <a:ext uri="{FF2B5EF4-FFF2-40B4-BE49-F238E27FC236}">
                <a16:creationId xmlns:a16="http://schemas.microsoft.com/office/drawing/2014/main" id="{914EE981-34B4-13BD-BCE8-13CA8FC0FB62}"/>
              </a:ext>
            </a:extLst>
          </p:cNvPr>
          <p:cNvSpPr/>
          <p:nvPr/>
        </p:nvSpPr>
        <p:spPr>
          <a:xfrm>
            <a:off x="373352" y="2081907"/>
            <a:ext cx="9227848" cy="710803"/>
          </a:xfrm>
          <a:prstGeom prst="rect">
            <a:avLst/>
          </a:prstGeom>
          <a:noFill/>
          <a:ln/>
        </p:spPr>
        <p:txBody>
          <a:bodyPr wrap="square" rtlCol="0" anchor="t"/>
          <a:lstStyle/>
          <a:p>
            <a:pPr>
              <a:lnSpc>
                <a:spcPts val="2799"/>
              </a:lnSpc>
            </a:pPr>
            <a:r>
              <a:rPr lang="en-US" b="0" i="0" dirty="0">
                <a:solidFill>
                  <a:schemeClr val="bg1"/>
                </a:solidFill>
                <a:effectLst/>
                <a:latin typeface="Fraunces"/>
              </a:rPr>
              <a:t>Data science has transformed our economy. The best example of data science is the disruption it had on the Indian stock market. As one of the major segments of a country’s economy, the stock market has used this digital revolution to go from strength to strength. </a:t>
            </a:r>
            <a:endParaRPr lang="en-US" dirty="0">
              <a:solidFill>
                <a:schemeClr val="bg1"/>
              </a:solidFill>
              <a:latin typeface="Fraunces"/>
            </a:endParaRPr>
          </a:p>
        </p:txBody>
      </p:sp>
      <p:pic>
        <p:nvPicPr>
          <p:cNvPr id="13" name="Picture 12">
            <a:extLst>
              <a:ext uri="{FF2B5EF4-FFF2-40B4-BE49-F238E27FC236}">
                <a16:creationId xmlns:a16="http://schemas.microsoft.com/office/drawing/2014/main" id="{A726D7D2-CCC0-1BB5-1222-62A260810FC1}"/>
              </a:ext>
            </a:extLst>
          </p:cNvPr>
          <p:cNvPicPr>
            <a:picLocks noChangeAspect="1"/>
          </p:cNvPicPr>
          <p:nvPr/>
        </p:nvPicPr>
        <p:blipFill>
          <a:blip r:embed="rId2"/>
          <a:stretch>
            <a:fillRect/>
          </a:stretch>
        </p:blipFill>
        <p:spPr>
          <a:xfrm>
            <a:off x="372577" y="4169464"/>
            <a:ext cx="9374806" cy="1646741"/>
          </a:xfrm>
          <a:prstGeom prst="rect">
            <a:avLst/>
          </a:prstGeom>
        </p:spPr>
      </p:pic>
      <p:sp>
        <p:nvSpPr>
          <p:cNvPr id="15" name="TextBox 14">
            <a:extLst>
              <a:ext uri="{FF2B5EF4-FFF2-40B4-BE49-F238E27FC236}">
                <a16:creationId xmlns:a16="http://schemas.microsoft.com/office/drawing/2014/main" id="{B4D4A6F2-30A4-B8AD-27BD-AF2EA77EA943}"/>
              </a:ext>
            </a:extLst>
          </p:cNvPr>
          <p:cNvSpPr txBox="1"/>
          <p:nvPr/>
        </p:nvSpPr>
        <p:spPr>
          <a:xfrm>
            <a:off x="453890" y="4531169"/>
            <a:ext cx="9147309" cy="923330"/>
          </a:xfrm>
          <a:prstGeom prst="rect">
            <a:avLst/>
          </a:prstGeom>
          <a:noFill/>
        </p:spPr>
        <p:txBody>
          <a:bodyPr wrap="square">
            <a:spAutoFit/>
          </a:bodyPr>
          <a:lstStyle/>
          <a:p>
            <a:r>
              <a:rPr lang="en-US" b="0" i="0" dirty="0">
                <a:solidFill>
                  <a:schemeClr val="bg1"/>
                </a:solidFill>
                <a:effectLst/>
                <a:latin typeface="Fraunces"/>
                <a:ea typeface="Inter"/>
              </a:rPr>
              <a:t>From analyzing market trends and predicting stock prices to identifying potential trading opportunities in the stock market</a:t>
            </a:r>
            <a:r>
              <a:rPr lang="en-US" dirty="0">
                <a:solidFill>
                  <a:schemeClr val="bg1"/>
                </a:solidFill>
                <a:latin typeface="Fraunces"/>
                <a:ea typeface="Inter"/>
              </a:rPr>
              <a:t>. </a:t>
            </a:r>
          </a:p>
          <a:p>
            <a:r>
              <a:rPr lang="en-US" dirty="0">
                <a:solidFill>
                  <a:schemeClr val="bg1"/>
                </a:solidFill>
                <a:latin typeface="Fraunces"/>
                <a:ea typeface="Inter"/>
              </a:rPr>
              <a:t>Data science </a:t>
            </a:r>
            <a:r>
              <a:rPr lang="en-US" b="0" i="0" dirty="0">
                <a:solidFill>
                  <a:schemeClr val="bg1"/>
                </a:solidFill>
                <a:effectLst/>
                <a:latin typeface="Fraunces"/>
                <a:ea typeface="Inter"/>
              </a:rPr>
              <a:t>provides invaluable financial business intelligence. </a:t>
            </a:r>
            <a:endParaRPr lang="en-IN" dirty="0">
              <a:latin typeface="Fraunces"/>
              <a:ea typeface="Inter"/>
            </a:endParaRPr>
          </a:p>
        </p:txBody>
      </p:sp>
      <p:pic>
        <p:nvPicPr>
          <p:cNvPr id="16" name="Picture 15">
            <a:extLst>
              <a:ext uri="{FF2B5EF4-FFF2-40B4-BE49-F238E27FC236}">
                <a16:creationId xmlns:a16="http://schemas.microsoft.com/office/drawing/2014/main" id="{75A89D7C-9EE9-0E52-12CA-C14FB5342D5C}"/>
              </a:ext>
            </a:extLst>
          </p:cNvPr>
          <p:cNvPicPr>
            <a:picLocks noChangeAspect="1"/>
          </p:cNvPicPr>
          <p:nvPr/>
        </p:nvPicPr>
        <p:blipFill>
          <a:blip r:embed="rId2"/>
          <a:stretch>
            <a:fillRect/>
          </a:stretch>
        </p:blipFill>
        <p:spPr>
          <a:xfrm>
            <a:off x="410806" y="6328897"/>
            <a:ext cx="9374806" cy="1646741"/>
          </a:xfrm>
          <a:prstGeom prst="rect">
            <a:avLst/>
          </a:prstGeom>
        </p:spPr>
      </p:pic>
      <p:sp>
        <p:nvSpPr>
          <p:cNvPr id="18" name="TextBox 17">
            <a:extLst>
              <a:ext uri="{FF2B5EF4-FFF2-40B4-BE49-F238E27FC236}">
                <a16:creationId xmlns:a16="http://schemas.microsoft.com/office/drawing/2014/main" id="{E52B585A-841B-9622-D913-5DBA6CE285CA}"/>
              </a:ext>
            </a:extLst>
          </p:cNvPr>
          <p:cNvSpPr txBox="1"/>
          <p:nvPr/>
        </p:nvSpPr>
        <p:spPr>
          <a:xfrm>
            <a:off x="575581" y="6569411"/>
            <a:ext cx="9025617" cy="923330"/>
          </a:xfrm>
          <a:prstGeom prst="rect">
            <a:avLst/>
          </a:prstGeom>
          <a:noFill/>
        </p:spPr>
        <p:txBody>
          <a:bodyPr wrap="square">
            <a:spAutoFit/>
          </a:bodyPr>
          <a:lstStyle/>
          <a:p>
            <a:r>
              <a:rPr lang="en-US" b="0" i="0" dirty="0">
                <a:solidFill>
                  <a:schemeClr val="bg1"/>
                </a:solidFill>
                <a:effectLst/>
                <a:latin typeface="Fraunces"/>
              </a:rPr>
              <a:t>This method uses past data to predict future market patterns, stock prices, and earnings. To assist investors in wise investment decisions, investors can utilize predictive analytics to spot patterns and trends in the stock market.</a:t>
            </a:r>
            <a:endParaRPr lang="en-IN" dirty="0">
              <a:solidFill>
                <a:schemeClr val="bg1"/>
              </a:solidFill>
              <a:latin typeface="Fraunces"/>
            </a:endParaRPr>
          </a:p>
        </p:txBody>
      </p:sp>
      <p:pic>
        <p:nvPicPr>
          <p:cNvPr id="20" name="Picture 19">
            <a:extLst>
              <a:ext uri="{FF2B5EF4-FFF2-40B4-BE49-F238E27FC236}">
                <a16:creationId xmlns:a16="http://schemas.microsoft.com/office/drawing/2014/main" id="{B748E65C-3573-CA78-5A3A-921579F2C4FE}"/>
              </a:ext>
            </a:extLst>
          </p:cNvPr>
          <p:cNvPicPr>
            <a:picLocks noChangeAspect="1"/>
          </p:cNvPicPr>
          <p:nvPr/>
        </p:nvPicPr>
        <p:blipFill>
          <a:blip r:embed="rId3"/>
          <a:stretch>
            <a:fillRect/>
          </a:stretch>
        </p:blipFill>
        <p:spPr>
          <a:xfrm>
            <a:off x="11703859" y="0"/>
            <a:ext cx="2926541" cy="8229600"/>
          </a:xfrm>
          <a:prstGeom prst="rect">
            <a:avLst/>
          </a:prstGeom>
        </p:spPr>
      </p:pic>
    </p:spTree>
    <p:extLst>
      <p:ext uri="{BB962C8B-B14F-4D97-AF65-F5344CB8AC3E}">
        <p14:creationId xmlns:p14="http://schemas.microsoft.com/office/powerpoint/2010/main" val="4133820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F83463-E204-8034-D489-10048E1C3385}"/>
              </a:ext>
            </a:extLst>
          </p:cNvPr>
          <p:cNvPicPr>
            <a:picLocks noChangeAspect="1"/>
          </p:cNvPicPr>
          <p:nvPr/>
        </p:nvPicPr>
        <p:blipFill>
          <a:blip r:embed="rId2"/>
          <a:stretch>
            <a:fillRect/>
          </a:stretch>
        </p:blipFill>
        <p:spPr>
          <a:xfrm>
            <a:off x="3262571" y="146957"/>
            <a:ext cx="7896006" cy="7935686"/>
          </a:xfrm>
          <a:prstGeom prst="rect">
            <a:avLst/>
          </a:prstGeom>
        </p:spPr>
      </p:pic>
      <p:sp>
        <p:nvSpPr>
          <p:cNvPr id="4" name="TextBox 3">
            <a:extLst>
              <a:ext uri="{FF2B5EF4-FFF2-40B4-BE49-F238E27FC236}">
                <a16:creationId xmlns:a16="http://schemas.microsoft.com/office/drawing/2014/main" id="{3EB2828E-00E2-3AF4-D7EB-06F1E42C094D}"/>
              </a:ext>
            </a:extLst>
          </p:cNvPr>
          <p:cNvSpPr txBox="1"/>
          <p:nvPr/>
        </p:nvSpPr>
        <p:spPr>
          <a:xfrm rot="16200000">
            <a:off x="-2344134" y="3514636"/>
            <a:ext cx="7464129" cy="1200329"/>
          </a:xfrm>
          <a:prstGeom prst="rect">
            <a:avLst/>
          </a:prstGeom>
          <a:noFill/>
        </p:spPr>
        <p:txBody>
          <a:bodyPr wrap="square">
            <a:spAutoFit/>
          </a:bodyPr>
          <a:lstStyle/>
          <a:p>
            <a:pPr algn="l"/>
            <a:r>
              <a:rPr lang="en-US" sz="3600" b="1" i="0" dirty="0">
                <a:solidFill>
                  <a:srgbClr val="A81C07"/>
                </a:solidFill>
                <a:effectLst/>
                <a:latin typeface="Open Sans" panose="020B0606030504020204" pitchFamily="34" charset="0"/>
              </a:rPr>
              <a:t>Understanding the Data Science Lifecycle</a:t>
            </a:r>
          </a:p>
        </p:txBody>
      </p:sp>
    </p:spTree>
    <p:extLst>
      <p:ext uri="{BB962C8B-B14F-4D97-AF65-F5344CB8AC3E}">
        <p14:creationId xmlns:p14="http://schemas.microsoft.com/office/powerpoint/2010/main" val="314705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IN"/>
          </a:p>
        </p:txBody>
      </p:sp>
      <p:sp>
        <p:nvSpPr>
          <p:cNvPr id="3" name="Shape 1"/>
          <p:cNvSpPr/>
          <p:nvPr/>
        </p:nvSpPr>
        <p:spPr>
          <a:xfrm>
            <a:off x="-21312" y="-120341"/>
            <a:ext cx="14630400" cy="8229600"/>
          </a:xfrm>
          <a:prstGeom prst="rect">
            <a:avLst/>
          </a:prstGeom>
          <a:solidFill>
            <a:srgbClr val="080E26"/>
          </a:solidFill>
          <a:ln w="13216">
            <a:solidFill>
              <a:srgbClr val="565151"/>
            </a:solidFill>
            <a:prstDash val="solid"/>
          </a:ln>
        </p:spPr>
        <p:txBody>
          <a:bodyPr/>
          <a:lstStyle/>
          <a:p>
            <a:endParaRPr lang="en-IN"/>
          </a:p>
        </p:txBody>
      </p:sp>
      <p:sp>
        <p:nvSpPr>
          <p:cNvPr id="4" name="Text 2"/>
          <p:cNvSpPr/>
          <p:nvPr/>
        </p:nvSpPr>
        <p:spPr>
          <a:xfrm>
            <a:off x="3594140" y="489675"/>
            <a:ext cx="8595360" cy="665321"/>
          </a:xfrm>
          <a:prstGeom prst="rect">
            <a:avLst/>
          </a:prstGeom>
          <a:noFill/>
          <a:ln/>
        </p:spPr>
        <p:txBody>
          <a:bodyPr wrap="none" rtlCol="0" anchor="t"/>
          <a:lstStyle/>
          <a:p>
            <a:pPr marL="0" indent="0">
              <a:lnSpc>
                <a:spcPts val="5239"/>
              </a:lnSpc>
              <a:buNone/>
            </a:pPr>
            <a:r>
              <a:rPr lang="en-US" sz="4192" dirty="0">
                <a:solidFill>
                  <a:srgbClr val="FFFFFF"/>
                </a:solidFill>
                <a:latin typeface="Fraunces" pitchFamily="34" charset="0"/>
                <a:ea typeface="Fraunces" pitchFamily="34" charset="-122"/>
                <a:cs typeface="Fraunces" pitchFamily="34" charset="-120"/>
              </a:rPr>
              <a:t>Steps in Time Series Data Projects</a:t>
            </a:r>
            <a:endParaRPr lang="en-US" sz="4192" dirty="0"/>
          </a:p>
        </p:txBody>
      </p:sp>
      <p:sp>
        <p:nvSpPr>
          <p:cNvPr id="5" name="Shape 3"/>
          <p:cNvSpPr/>
          <p:nvPr/>
        </p:nvSpPr>
        <p:spPr>
          <a:xfrm>
            <a:off x="7293888" y="1676638"/>
            <a:ext cx="42505" cy="5967413"/>
          </a:xfrm>
          <a:prstGeom prst="rect">
            <a:avLst/>
          </a:prstGeom>
          <a:solidFill>
            <a:srgbClr val="303B69"/>
          </a:solidFill>
          <a:ln/>
        </p:spPr>
        <p:txBody>
          <a:bodyPr/>
          <a:lstStyle/>
          <a:p>
            <a:endParaRPr lang="en-IN"/>
          </a:p>
        </p:txBody>
      </p:sp>
      <p:sp>
        <p:nvSpPr>
          <p:cNvPr id="6" name="Shape 4"/>
          <p:cNvSpPr/>
          <p:nvPr/>
        </p:nvSpPr>
        <p:spPr>
          <a:xfrm>
            <a:off x="7554575" y="2061150"/>
            <a:ext cx="745212" cy="42505"/>
          </a:xfrm>
          <a:prstGeom prst="rect">
            <a:avLst/>
          </a:prstGeom>
          <a:solidFill>
            <a:srgbClr val="303B69"/>
          </a:solidFill>
          <a:ln/>
        </p:spPr>
        <p:txBody>
          <a:bodyPr/>
          <a:lstStyle/>
          <a:p>
            <a:endParaRPr lang="en-IN"/>
          </a:p>
        </p:txBody>
      </p:sp>
      <p:sp>
        <p:nvSpPr>
          <p:cNvPr id="7" name="Shape 5"/>
          <p:cNvSpPr/>
          <p:nvPr/>
        </p:nvSpPr>
        <p:spPr>
          <a:xfrm>
            <a:off x="7075587" y="1842968"/>
            <a:ext cx="478988" cy="478988"/>
          </a:xfrm>
          <a:prstGeom prst="roundRect">
            <a:avLst>
              <a:gd name="adj" fmla="val 20005"/>
            </a:avLst>
          </a:prstGeom>
          <a:solidFill>
            <a:srgbClr val="283157"/>
          </a:solidFill>
          <a:ln w="13216">
            <a:solidFill>
              <a:srgbClr val="303B69"/>
            </a:solidFill>
            <a:prstDash val="solid"/>
          </a:ln>
        </p:spPr>
        <p:txBody>
          <a:bodyPr/>
          <a:lstStyle/>
          <a:p>
            <a:endParaRPr lang="en-IN"/>
          </a:p>
        </p:txBody>
      </p:sp>
      <p:sp>
        <p:nvSpPr>
          <p:cNvPr id="8" name="Text 6"/>
          <p:cNvSpPr/>
          <p:nvPr/>
        </p:nvSpPr>
        <p:spPr>
          <a:xfrm>
            <a:off x="7242631" y="1882854"/>
            <a:ext cx="144780" cy="399217"/>
          </a:xfrm>
          <a:prstGeom prst="rect">
            <a:avLst/>
          </a:prstGeom>
          <a:noFill/>
          <a:ln/>
        </p:spPr>
        <p:txBody>
          <a:bodyPr wrap="none" rtlCol="0" anchor="t"/>
          <a:lstStyle/>
          <a:p>
            <a:pPr marL="0" indent="0" algn="ctr">
              <a:lnSpc>
                <a:spcPts val="3144"/>
              </a:lnSpc>
              <a:buNone/>
            </a:pPr>
            <a:r>
              <a:rPr lang="en-US" sz="2515" dirty="0">
                <a:solidFill>
                  <a:srgbClr val="EBECEF"/>
                </a:solidFill>
                <a:latin typeface="Fraunces" pitchFamily="34" charset="0"/>
                <a:ea typeface="Fraunces" pitchFamily="34" charset="-122"/>
                <a:cs typeface="Fraunces" pitchFamily="34" charset="-120"/>
              </a:rPr>
              <a:t>1</a:t>
            </a:r>
            <a:endParaRPr lang="en-US" sz="2515" dirty="0"/>
          </a:p>
        </p:txBody>
      </p:sp>
      <p:sp>
        <p:nvSpPr>
          <p:cNvPr id="9" name="Text 7"/>
          <p:cNvSpPr/>
          <p:nvPr/>
        </p:nvSpPr>
        <p:spPr>
          <a:xfrm>
            <a:off x="8486180" y="1889522"/>
            <a:ext cx="4315420" cy="665559"/>
          </a:xfrm>
          <a:prstGeom prst="rect">
            <a:avLst/>
          </a:prstGeom>
          <a:noFill/>
          <a:ln/>
        </p:spPr>
        <p:txBody>
          <a:bodyPr wrap="square" rtlCol="0" anchor="t"/>
          <a:lstStyle/>
          <a:p>
            <a:pPr marL="0" indent="0" algn="l">
              <a:lnSpc>
                <a:spcPts val="2620"/>
              </a:lnSpc>
              <a:buNone/>
            </a:pPr>
            <a:r>
              <a:rPr lang="en-US" sz="2800" dirty="0">
                <a:solidFill>
                  <a:srgbClr val="EBECEF"/>
                </a:solidFill>
                <a:latin typeface="Fraunces" pitchFamily="34" charset="0"/>
                <a:ea typeface="Fraunces" pitchFamily="34" charset="-122"/>
                <a:cs typeface="Fraunces" pitchFamily="34" charset="-120"/>
              </a:rPr>
              <a:t>Data Collection and Preprocessing</a:t>
            </a:r>
            <a:endParaRPr lang="en-US" sz="2800" dirty="0"/>
          </a:p>
        </p:txBody>
      </p:sp>
      <p:sp>
        <p:nvSpPr>
          <p:cNvPr id="10" name="Text 8"/>
          <p:cNvSpPr/>
          <p:nvPr/>
        </p:nvSpPr>
        <p:spPr>
          <a:xfrm>
            <a:off x="8486180" y="2767965"/>
            <a:ext cx="5840790" cy="1021556"/>
          </a:xfrm>
          <a:prstGeom prst="rect">
            <a:avLst/>
          </a:prstGeom>
          <a:noFill/>
          <a:ln/>
        </p:spPr>
        <p:txBody>
          <a:bodyPr wrap="square" rtlCol="0" anchor="t"/>
          <a:lstStyle/>
          <a:p>
            <a:pPr marL="0" indent="0" algn="l">
              <a:lnSpc>
                <a:spcPts val="2683"/>
              </a:lnSpc>
              <a:buNone/>
            </a:pPr>
            <a:r>
              <a:rPr lang="en-US" sz="1677" dirty="0">
                <a:solidFill>
                  <a:srgbClr val="EBECEF"/>
                </a:solidFill>
                <a:latin typeface="Epilogue" pitchFamily="34" charset="0"/>
                <a:ea typeface="Epilogue" pitchFamily="34" charset="-122"/>
                <a:cs typeface="Epilogue" pitchFamily="34" charset="-120"/>
              </a:rPr>
              <a:t>( Gather relevant time series data and apply preprocessing techniques to prepare it for analysis.)</a:t>
            </a:r>
            <a:endParaRPr lang="en-US" sz="1677" dirty="0"/>
          </a:p>
        </p:txBody>
      </p:sp>
      <p:sp>
        <p:nvSpPr>
          <p:cNvPr id="11" name="Shape 9"/>
          <p:cNvSpPr/>
          <p:nvPr/>
        </p:nvSpPr>
        <p:spPr>
          <a:xfrm>
            <a:off x="6330375" y="3125688"/>
            <a:ext cx="745212" cy="42505"/>
          </a:xfrm>
          <a:prstGeom prst="rect">
            <a:avLst/>
          </a:prstGeom>
          <a:solidFill>
            <a:srgbClr val="303B69"/>
          </a:solidFill>
          <a:ln/>
        </p:spPr>
        <p:txBody>
          <a:bodyPr/>
          <a:lstStyle/>
          <a:p>
            <a:endParaRPr lang="en-IN"/>
          </a:p>
        </p:txBody>
      </p:sp>
      <p:sp>
        <p:nvSpPr>
          <p:cNvPr id="12" name="Shape 10"/>
          <p:cNvSpPr/>
          <p:nvPr/>
        </p:nvSpPr>
        <p:spPr>
          <a:xfrm>
            <a:off x="7075587" y="2907506"/>
            <a:ext cx="478988" cy="478988"/>
          </a:xfrm>
          <a:prstGeom prst="roundRect">
            <a:avLst>
              <a:gd name="adj" fmla="val 20005"/>
            </a:avLst>
          </a:prstGeom>
          <a:solidFill>
            <a:srgbClr val="283157"/>
          </a:solidFill>
          <a:ln w="13216">
            <a:solidFill>
              <a:srgbClr val="303B69"/>
            </a:solidFill>
            <a:prstDash val="solid"/>
          </a:ln>
        </p:spPr>
        <p:txBody>
          <a:bodyPr/>
          <a:lstStyle/>
          <a:p>
            <a:endParaRPr lang="en-IN"/>
          </a:p>
        </p:txBody>
      </p:sp>
      <p:sp>
        <p:nvSpPr>
          <p:cNvPr id="13" name="Text 11"/>
          <p:cNvSpPr/>
          <p:nvPr/>
        </p:nvSpPr>
        <p:spPr>
          <a:xfrm>
            <a:off x="7219771" y="2947392"/>
            <a:ext cx="190500" cy="399217"/>
          </a:xfrm>
          <a:prstGeom prst="rect">
            <a:avLst/>
          </a:prstGeom>
          <a:noFill/>
          <a:ln/>
        </p:spPr>
        <p:txBody>
          <a:bodyPr wrap="none" rtlCol="0" anchor="t"/>
          <a:lstStyle/>
          <a:p>
            <a:pPr marL="0" indent="0" algn="ctr">
              <a:lnSpc>
                <a:spcPts val="3144"/>
              </a:lnSpc>
              <a:buNone/>
            </a:pPr>
            <a:r>
              <a:rPr lang="en-US" sz="2515" dirty="0">
                <a:solidFill>
                  <a:srgbClr val="EBECEF"/>
                </a:solidFill>
                <a:latin typeface="Fraunces" pitchFamily="34" charset="0"/>
                <a:ea typeface="Fraunces" pitchFamily="34" charset="-122"/>
                <a:cs typeface="Fraunces" pitchFamily="34" charset="-120"/>
              </a:rPr>
              <a:t>2</a:t>
            </a:r>
            <a:endParaRPr lang="en-US" sz="2515" dirty="0"/>
          </a:p>
        </p:txBody>
      </p:sp>
      <p:sp>
        <p:nvSpPr>
          <p:cNvPr id="14" name="Text 12"/>
          <p:cNvSpPr/>
          <p:nvPr/>
        </p:nvSpPr>
        <p:spPr>
          <a:xfrm>
            <a:off x="2806422" y="2954060"/>
            <a:ext cx="3337560" cy="332780"/>
          </a:xfrm>
          <a:prstGeom prst="rect">
            <a:avLst/>
          </a:prstGeom>
          <a:noFill/>
          <a:ln/>
        </p:spPr>
        <p:txBody>
          <a:bodyPr wrap="none" rtlCol="0" anchor="t"/>
          <a:lstStyle/>
          <a:p>
            <a:pPr marL="0" indent="0" algn="r">
              <a:lnSpc>
                <a:spcPts val="2620"/>
              </a:lnSpc>
              <a:buNone/>
            </a:pPr>
            <a:r>
              <a:rPr lang="en-US" sz="2800" dirty="0">
                <a:solidFill>
                  <a:srgbClr val="EBECEF"/>
                </a:solidFill>
                <a:latin typeface="Fraunces" pitchFamily="34" charset="0"/>
                <a:ea typeface="Fraunces" pitchFamily="34" charset="-122"/>
                <a:cs typeface="Fraunces" pitchFamily="34" charset="-120"/>
              </a:rPr>
              <a:t>Exploratory Data Analysis</a:t>
            </a:r>
            <a:endParaRPr lang="en-US" sz="2800" dirty="0"/>
          </a:p>
        </p:txBody>
      </p:sp>
      <p:sp>
        <p:nvSpPr>
          <p:cNvPr id="15" name="Text 13"/>
          <p:cNvSpPr/>
          <p:nvPr/>
        </p:nvSpPr>
        <p:spPr>
          <a:xfrm>
            <a:off x="652105" y="3499723"/>
            <a:ext cx="5491877" cy="1021556"/>
          </a:xfrm>
          <a:prstGeom prst="rect">
            <a:avLst/>
          </a:prstGeom>
          <a:noFill/>
          <a:ln/>
        </p:spPr>
        <p:txBody>
          <a:bodyPr wrap="square" rtlCol="0" anchor="t"/>
          <a:lstStyle/>
          <a:p>
            <a:pPr marL="0" indent="0" algn="r">
              <a:lnSpc>
                <a:spcPts val="2683"/>
              </a:lnSpc>
              <a:buNone/>
            </a:pPr>
            <a:r>
              <a:rPr lang="en-US" sz="1677" dirty="0">
                <a:solidFill>
                  <a:srgbClr val="EBECEF"/>
                </a:solidFill>
                <a:latin typeface="Epilogue" pitchFamily="34" charset="0"/>
                <a:ea typeface="Epilogue" pitchFamily="34" charset="-122"/>
                <a:cs typeface="Epilogue" pitchFamily="34" charset="-120"/>
              </a:rPr>
              <a:t>( Uncover patterns, trends, and correlations within the time series data to gain insights.)</a:t>
            </a:r>
            <a:endParaRPr lang="en-US" sz="1677" dirty="0"/>
          </a:p>
        </p:txBody>
      </p:sp>
      <p:sp>
        <p:nvSpPr>
          <p:cNvPr id="16" name="Shape 14"/>
          <p:cNvSpPr/>
          <p:nvPr/>
        </p:nvSpPr>
        <p:spPr>
          <a:xfrm>
            <a:off x="7554575" y="4599801"/>
            <a:ext cx="745212" cy="42505"/>
          </a:xfrm>
          <a:prstGeom prst="rect">
            <a:avLst/>
          </a:prstGeom>
          <a:solidFill>
            <a:srgbClr val="303B69"/>
          </a:solidFill>
          <a:ln/>
        </p:spPr>
        <p:txBody>
          <a:bodyPr/>
          <a:lstStyle/>
          <a:p>
            <a:endParaRPr lang="en-IN"/>
          </a:p>
        </p:txBody>
      </p:sp>
      <p:sp>
        <p:nvSpPr>
          <p:cNvPr id="17" name="Shape 15"/>
          <p:cNvSpPr/>
          <p:nvPr/>
        </p:nvSpPr>
        <p:spPr>
          <a:xfrm>
            <a:off x="7075587" y="4381619"/>
            <a:ext cx="478988" cy="478988"/>
          </a:xfrm>
          <a:prstGeom prst="roundRect">
            <a:avLst>
              <a:gd name="adj" fmla="val 20005"/>
            </a:avLst>
          </a:prstGeom>
          <a:solidFill>
            <a:srgbClr val="283157"/>
          </a:solidFill>
          <a:ln w="13216">
            <a:solidFill>
              <a:srgbClr val="303B69"/>
            </a:solidFill>
            <a:prstDash val="solid"/>
          </a:ln>
        </p:spPr>
        <p:txBody>
          <a:bodyPr/>
          <a:lstStyle/>
          <a:p>
            <a:endParaRPr lang="en-IN"/>
          </a:p>
        </p:txBody>
      </p:sp>
      <p:sp>
        <p:nvSpPr>
          <p:cNvPr id="18" name="Text 16"/>
          <p:cNvSpPr/>
          <p:nvPr/>
        </p:nvSpPr>
        <p:spPr>
          <a:xfrm>
            <a:off x="7227391" y="4421505"/>
            <a:ext cx="175260" cy="399217"/>
          </a:xfrm>
          <a:prstGeom prst="rect">
            <a:avLst/>
          </a:prstGeom>
          <a:noFill/>
          <a:ln/>
        </p:spPr>
        <p:txBody>
          <a:bodyPr wrap="none" rtlCol="0" anchor="t"/>
          <a:lstStyle/>
          <a:p>
            <a:pPr marL="0" indent="0" algn="ctr">
              <a:lnSpc>
                <a:spcPts val="3144"/>
              </a:lnSpc>
              <a:buNone/>
            </a:pPr>
            <a:r>
              <a:rPr lang="en-US" sz="2515" dirty="0">
                <a:solidFill>
                  <a:srgbClr val="EBECEF"/>
                </a:solidFill>
                <a:latin typeface="Fraunces" pitchFamily="34" charset="0"/>
                <a:ea typeface="Fraunces" pitchFamily="34" charset="-122"/>
                <a:cs typeface="Fraunces" pitchFamily="34" charset="-120"/>
              </a:rPr>
              <a:t>3</a:t>
            </a:r>
            <a:endParaRPr lang="en-US" sz="2515" dirty="0"/>
          </a:p>
        </p:txBody>
      </p:sp>
      <p:sp>
        <p:nvSpPr>
          <p:cNvPr id="19" name="Text 17"/>
          <p:cNvSpPr/>
          <p:nvPr/>
        </p:nvSpPr>
        <p:spPr>
          <a:xfrm>
            <a:off x="8486180" y="4428173"/>
            <a:ext cx="3703320" cy="332780"/>
          </a:xfrm>
          <a:prstGeom prst="rect">
            <a:avLst/>
          </a:prstGeom>
          <a:noFill/>
          <a:ln/>
        </p:spPr>
        <p:txBody>
          <a:bodyPr wrap="none" rtlCol="0" anchor="t"/>
          <a:lstStyle/>
          <a:p>
            <a:pPr marL="0" indent="0" algn="l">
              <a:lnSpc>
                <a:spcPts val="2620"/>
              </a:lnSpc>
              <a:buNone/>
            </a:pPr>
            <a:r>
              <a:rPr lang="en-US" sz="2800" dirty="0">
                <a:solidFill>
                  <a:srgbClr val="EBECEF"/>
                </a:solidFill>
                <a:latin typeface="Fraunces" pitchFamily="34" charset="0"/>
                <a:ea typeface="Fraunces" pitchFamily="34" charset="-122"/>
                <a:cs typeface="Fraunces" pitchFamily="34" charset="-120"/>
              </a:rPr>
              <a:t>Model Selection and Training</a:t>
            </a:r>
            <a:endParaRPr lang="en-US" sz="2800" dirty="0"/>
          </a:p>
        </p:txBody>
      </p:sp>
      <p:sp>
        <p:nvSpPr>
          <p:cNvPr id="20" name="Text 18"/>
          <p:cNvSpPr/>
          <p:nvPr/>
        </p:nvSpPr>
        <p:spPr>
          <a:xfrm>
            <a:off x="8486180" y="4973836"/>
            <a:ext cx="5664994" cy="1021556"/>
          </a:xfrm>
          <a:prstGeom prst="rect">
            <a:avLst/>
          </a:prstGeom>
          <a:noFill/>
          <a:ln/>
        </p:spPr>
        <p:txBody>
          <a:bodyPr wrap="square" rtlCol="0" anchor="t"/>
          <a:lstStyle/>
          <a:p>
            <a:pPr marL="0" indent="0" algn="l">
              <a:lnSpc>
                <a:spcPts val="2683"/>
              </a:lnSpc>
              <a:buNone/>
            </a:pPr>
            <a:r>
              <a:rPr lang="en-US" sz="1677" dirty="0">
                <a:solidFill>
                  <a:srgbClr val="EBECEF"/>
                </a:solidFill>
                <a:latin typeface="Epilogue" pitchFamily="34" charset="0"/>
                <a:ea typeface="Epilogue" pitchFamily="34" charset="-122"/>
                <a:cs typeface="Epilogue" pitchFamily="34" charset="-120"/>
              </a:rPr>
              <a:t>( Select appropriate time series models and train them on the data to make predictions or forecasts.)</a:t>
            </a:r>
            <a:endParaRPr lang="en-US" sz="1677" dirty="0"/>
          </a:p>
        </p:txBody>
      </p:sp>
      <p:sp>
        <p:nvSpPr>
          <p:cNvPr id="21" name="Shape 19"/>
          <p:cNvSpPr/>
          <p:nvPr/>
        </p:nvSpPr>
        <p:spPr>
          <a:xfrm>
            <a:off x="6377166" y="5716989"/>
            <a:ext cx="745212" cy="42505"/>
          </a:xfrm>
          <a:prstGeom prst="rect">
            <a:avLst/>
          </a:prstGeom>
          <a:solidFill>
            <a:srgbClr val="303B69"/>
          </a:solidFill>
          <a:ln/>
        </p:spPr>
        <p:txBody>
          <a:bodyPr/>
          <a:lstStyle/>
          <a:p>
            <a:endParaRPr lang="en-IN"/>
          </a:p>
        </p:txBody>
      </p:sp>
      <p:sp>
        <p:nvSpPr>
          <p:cNvPr id="22" name="Shape 20"/>
          <p:cNvSpPr/>
          <p:nvPr/>
        </p:nvSpPr>
        <p:spPr>
          <a:xfrm>
            <a:off x="7096899" y="5484554"/>
            <a:ext cx="478988" cy="478988"/>
          </a:xfrm>
          <a:prstGeom prst="roundRect">
            <a:avLst>
              <a:gd name="adj" fmla="val 20005"/>
            </a:avLst>
          </a:prstGeom>
          <a:solidFill>
            <a:srgbClr val="283157"/>
          </a:solidFill>
          <a:ln w="13216">
            <a:solidFill>
              <a:srgbClr val="303B69"/>
            </a:solidFill>
            <a:prstDash val="solid"/>
          </a:ln>
        </p:spPr>
        <p:txBody>
          <a:bodyPr/>
          <a:lstStyle/>
          <a:p>
            <a:endParaRPr lang="en-IN" dirty="0"/>
          </a:p>
        </p:txBody>
      </p:sp>
      <p:sp>
        <p:nvSpPr>
          <p:cNvPr id="23" name="Text 21"/>
          <p:cNvSpPr/>
          <p:nvPr/>
        </p:nvSpPr>
        <p:spPr>
          <a:xfrm>
            <a:off x="7215961" y="5524500"/>
            <a:ext cx="198120" cy="399217"/>
          </a:xfrm>
          <a:prstGeom prst="rect">
            <a:avLst/>
          </a:prstGeom>
          <a:noFill/>
          <a:ln/>
        </p:spPr>
        <p:txBody>
          <a:bodyPr wrap="none" rtlCol="0" anchor="t"/>
          <a:lstStyle/>
          <a:p>
            <a:pPr marL="0" indent="0" algn="ctr">
              <a:lnSpc>
                <a:spcPts val="3144"/>
              </a:lnSpc>
              <a:buNone/>
            </a:pPr>
            <a:r>
              <a:rPr lang="en-US" sz="2515" dirty="0">
                <a:solidFill>
                  <a:srgbClr val="EBECEF"/>
                </a:solidFill>
                <a:latin typeface="Fraunces" pitchFamily="34" charset="0"/>
                <a:ea typeface="Fraunces" pitchFamily="34" charset="-122"/>
                <a:cs typeface="Fraunces" pitchFamily="34" charset="-120"/>
              </a:rPr>
              <a:t>4</a:t>
            </a:r>
            <a:endParaRPr lang="en-US" sz="2515" dirty="0"/>
          </a:p>
        </p:txBody>
      </p:sp>
      <p:sp>
        <p:nvSpPr>
          <p:cNvPr id="24" name="Text 22"/>
          <p:cNvSpPr/>
          <p:nvPr/>
        </p:nvSpPr>
        <p:spPr>
          <a:xfrm>
            <a:off x="2258020" y="5531168"/>
            <a:ext cx="3885962" cy="665559"/>
          </a:xfrm>
          <a:prstGeom prst="rect">
            <a:avLst/>
          </a:prstGeom>
          <a:noFill/>
          <a:ln/>
        </p:spPr>
        <p:txBody>
          <a:bodyPr wrap="square" rtlCol="0" anchor="t"/>
          <a:lstStyle/>
          <a:p>
            <a:pPr marL="0" indent="0" algn="r">
              <a:lnSpc>
                <a:spcPts val="2620"/>
              </a:lnSpc>
              <a:buNone/>
            </a:pPr>
            <a:r>
              <a:rPr lang="en-US" sz="2800" dirty="0">
                <a:solidFill>
                  <a:srgbClr val="EBECEF"/>
                </a:solidFill>
                <a:latin typeface="Fraunces" pitchFamily="34" charset="0"/>
                <a:ea typeface="Fraunces" pitchFamily="34" charset="-122"/>
                <a:cs typeface="Fraunces" pitchFamily="34" charset="-120"/>
              </a:rPr>
              <a:t>Model Evaluation </a:t>
            </a:r>
            <a:endParaRPr lang="en-US" sz="2800" dirty="0"/>
          </a:p>
        </p:txBody>
      </p:sp>
      <p:sp>
        <p:nvSpPr>
          <p:cNvPr id="25" name="Text 23"/>
          <p:cNvSpPr/>
          <p:nvPr/>
        </p:nvSpPr>
        <p:spPr>
          <a:xfrm>
            <a:off x="245431" y="6185060"/>
            <a:ext cx="5898551" cy="1021556"/>
          </a:xfrm>
          <a:prstGeom prst="rect">
            <a:avLst/>
          </a:prstGeom>
          <a:noFill/>
          <a:ln/>
        </p:spPr>
        <p:txBody>
          <a:bodyPr wrap="square" rtlCol="0" anchor="t"/>
          <a:lstStyle/>
          <a:p>
            <a:pPr marL="0" indent="0" algn="r">
              <a:lnSpc>
                <a:spcPts val="2683"/>
              </a:lnSpc>
              <a:buNone/>
            </a:pPr>
            <a:r>
              <a:rPr lang="en-US" sz="1677" dirty="0">
                <a:solidFill>
                  <a:srgbClr val="EBECEF"/>
                </a:solidFill>
                <a:latin typeface="Epilogue" pitchFamily="34" charset="0"/>
                <a:ea typeface="Epilogue" pitchFamily="34" charset="-122"/>
                <a:cs typeface="Epilogue" pitchFamily="34" charset="-120"/>
              </a:rPr>
              <a:t>( Assess the performance of the trained models and validate their accuracy and reliability.)</a:t>
            </a:r>
            <a:endParaRPr lang="en-US" sz="1677" dirty="0"/>
          </a:p>
        </p:txBody>
      </p:sp>
      <p:sp>
        <p:nvSpPr>
          <p:cNvPr id="27" name="Shape 20">
            <a:extLst>
              <a:ext uri="{FF2B5EF4-FFF2-40B4-BE49-F238E27FC236}">
                <a16:creationId xmlns:a16="http://schemas.microsoft.com/office/drawing/2014/main" id="{23A315E4-4B08-4D1B-9583-EB8555B3C84B}"/>
              </a:ext>
            </a:extLst>
          </p:cNvPr>
          <p:cNvSpPr/>
          <p:nvPr/>
        </p:nvSpPr>
        <p:spPr>
          <a:xfrm>
            <a:off x="7054394" y="6584479"/>
            <a:ext cx="478988" cy="478988"/>
          </a:xfrm>
          <a:prstGeom prst="roundRect">
            <a:avLst>
              <a:gd name="adj" fmla="val 20005"/>
            </a:avLst>
          </a:prstGeom>
          <a:solidFill>
            <a:srgbClr val="283157"/>
          </a:solidFill>
          <a:ln w="13216">
            <a:solidFill>
              <a:srgbClr val="303B69"/>
            </a:solidFill>
            <a:prstDash val="solid"/>
          </a:ln>
        </p:spPr>
        <p:txBody>
          <a:bodyPr/>
          <a:lstStyle/>
          <a:p>
            <a:pPr marL="0" marR="0" lvl="0" indent="0" algn="ctr" defTabSz="914400" rtl="0" eaLnBrk="1" fontAlgn="auto" latinLnBrk="0" hangingPunct="1">
              <a:lnSpc>
                <a:spcPts val="3144"/>
              </a:lnSpc>
              <a:spcBef>
                <a:spcPts val="0"/>
              </a:spcBef>
              <a:spcAft>
                <a:spcPts val="0"/>
              </a:spcAft>
              <a:buClrTx/>
              <a:buSzTx/>
              <a:buFontTx/>
              <a:buNone/>
              <a:tabLst/>
              <a:defRPr/>
            </a:pPr>
            <a:r>
              <a:rPr lang="en-US" sz="2515" dirty="0">
                <a:solidFill>
                  <a:srgbClr val="EBECEF"/>
                </a:solidFill>
                <a:latin typeface="Fraunces" pitchFamily="34" charset="0"/>
                <a:ea typeface="Fraunces" pitchFamily="34" charset="-122"/>
              </a:rPr>
              <a:t>5</a:t>
            </a:r>
            <a:endParaRPr kumimoji="0" lang="en-US" sz="251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8" name="Picture 27">
            <a:extLst>
              <a:ext uri="{FF2B5EF4-FFF2-40B4-BE49-F238E27FC236}">
                <a16:creationId xmlns:a16="http://schemas.microsoft.com/office/drawing/2014/main" id="{57CEC2FA-BCED-56AB-2364-BE752B535D1C}"/>
              </a:ext>
            </a:extLst>
          </p:cNvPr>
          <p:cNvPicPr>
            <a:picLocks noChangeAspect="1"/>
          </p:cNvPicPr>
          <p:nvPr/>
        </p:nvPicPr>
        <p:blipFill>
          <a:blip r:embed="rId3"/>
          <a:stretch>
            <a:fillRect/>
          </a:stretch>
        </p:blipFill>
        <p:spPr>
          <a:xfrm>
            <a:off x="7533382" y="6805672"/>
            <a:ext cx="749873" cy="42676"/>
          </a:xfrm>
          <a:prstGeom prst="rect">
            <a:avLst/>
          </a:prstGeom>
        </p:spPr>
      </p:pic>
      <p:sp>
        <p:nvSpPr>
          <p:cNvPr id="31" name="Text 22">
            <a:extLst>
              <a:ext uri="{FF2B5EF4-FFF2-40B4-BE49-F238E27FC236}">
                <a16:creationId xmlns:a16="http://schemas.microsoft.com/office/drawing/2014/main" id="{375753BE-0FDA-EEBD-85FA-C99C0A9CBD98}"/>
              </a:ext>
            </a:extLst>
          </p:cNvPr>
          <p:cNvSpPr/>
          <p:nvPr/>
        </p:nvSpPr>
        <p:spPr>
          <a:xfrm>
            <a:off x="7695489" y="6706018"/>
            <a:ext cx="3885962" cy="665559"/>
          </a:xfrm>
          <a:prstGeom prst="rect">
            <a:avLst/>
          </a:prstGeom>
          <a:noFill/>
          <a:ln/>
        </p:spPr>
        <p:txBody>
          <a:bodyPr wrap="square" rtlCol="0" anchor="t"/>
          <a:lstStyle/>
          <a:p>
            <a:pPr marL="0" indent="0" algn="r">
              <a:lnSpc>
                <a:spcPts val="2620"/>
              </a:lnSpc>
              <a:buNone/>
            </a:pPr>
            <a:r>
              <a:rPr lang="en-US" sz="2800" dirty="0">
                <a:solidFill>
                  <a:srgbClr val="EBECEF"/>
                </a:solidFill>
                <a:latin typeface="Fraunces" pitchFamily="34" charset="0"/>
                <a:ea typeface="Fraunces" pitchFamily="34" charset="-122"/>
                <a:cs typeface="Fraunces" pitchFamily="34" charset="-120"/>
              </a:rPr>
              <a:t>Model Deployment</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inVertic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arn(inVertical)">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arn(inVertical)">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barn(inVertical)">
                                      <p:cBhvr>
                                        <p:cTn id="2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19" grpId="0" animBg="1"/>
      <p:bldP spid="24" grpId="0" animBg="1"/>
      <p:bldP spid="3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60A4D0-6191-F28C-469E-21B51EB421D9}"/>
              </a:ext>
            </a:extLst>
          </p:cNvPr>
          <p:cNvPicPr>
            <a:picLocks noChangeAspect="1"/>
          </p:cNvPicPr>
          <p:nvPr/>
        </p:nvPicPr>
        <p:blipFill>
          <a:blip r:embed="rId2"/>
          <a:stretch>
            <a:fillRect/>
          </a:stretch>
        </p:blipFill>
        <p:spPr>
          <a:xfrm>
            <a:off x="0" y="0"/>
            <a:ext cx="14630400" cy="8229600"/>
          </a:xfrm>
          <a:prstGeom prst="rect">
            <a:avLst/>
          </a:prstGeom>
        </p:spPr>
      </p:pic>
      <p:sp>
        <p:nvSpPr>
          <p:cNvPr id="5" name="Text 7">
            <a:extLst>
              <a:ext uri="{FF2B5EF4-FFF2-40B4-BE49-F238E27FC236}">
                <a16:creationId xmlns:a16="http://schemas.microsoft.com/office/drawing/2014/main" id="{A3D9F07C-76F6-891C-886E-ECA147F86171}"/>
              </a:ext>
            </a:extLst>
          </p:cNvPr>
          <p:cNvSpPr/>
          <p:nvPr/>
        </p:nvSpPr>
        <p:spPr>
          <a:xfrm>
            <a:off x="2907377" y="3469844"/>
            <a:ext cx="11273200" cy="694373"/>
          </a:xfrm>
          <a:prstGeom prst="rect">
            <a:avLst/>
          </a:prstGeom>
          <a:noFill/>
          <a:ln/>
        </p:spPr>
        <p:txBody>
          <a:bodyPr wrap="square" rtlCol="0" anchor="t"/>
          <a:lstStyle/>
          <a:p>
            <a:pPr marL="0" indent="0">
              <a:lnSpc>
                <a:spcPts val="2734"/>
              </a:lnSpc>
              <a:buNone/>
            </a:pPr>
            <a:r>
              <a:rPr lang="en-US" sz="5400" dirty="0">
                <a:solidFill>
                  <a:srgbClr val="EBECEF"/>
                </a:solidFill>
                <a:latin typeface="Fraunces" pitchFamily="34" charset="0"/>
                <a:ea typeface="Fraunces" pitchFamily="34" charset="-122"/>
                <a:cs typeface="Fraunces" pitchFamily="34" charset="-120"/>
              </a:rPr>
              <a:t>Data Collection and Preprocessing</a:t>
            </a:r>
            <a:endParaRPr lang="en-US" sz="5400" dirty="0"/>
          </a:p>
        </p:txBody>
      </p:sp>
      <p:sp>
        <p:nvSpPr>
          <p:cNvPr id="6" name="Text 8">
            <a:extLst>
              <a:ext uri="{FF2B5EF4-FFF2-40B4-BE49-F238E27FC236}">
                <a16:creationId xmlns:a16="http://schemas.microsoft.com/office/drawing/2014/main" id="{A20A653F-2F2C-EE1F-5C91-5BA7F68A188F}"/>
              </a:ext>
            </a:extLst>
          </p:cNvPr>
          <p:cNvSpPr/>
          <p:nvPr/>
        </p:nvSpPr>
        <p:spPr>
          <a:xfrm>
            <a:off x="2634661" y="4479178"/>
            <a:ext cx="10884433" cy="1066205"/>
          </a:xfrm>
          <a:prstGeom prst="rect">
            <a:avLst/>
          </a:prstGeom>
          <a:noFill/>
          <a:ln/>
        </p:spPr>
        <p:txBody>
          <a:bodyPr wrap="square" rtlCol="0" anchor="t"/>
          <a:lstStyle/>
          <a:p>
            <a:pPr>
              <a:lnSpc>
                <a:spcPts val="2799"/>
              </a:lnSpc>
            </a:pPr>
            <a:r>
              <a:rPr lang="en-US" sz="2000" kern="0" spc="-35" dirty="0">
                <a:solidFill>
                  <a:srgbClr val="E5E0DF"/>
                </a:solidFill>
                <a:latin typeface="Fraunces"/>
                <a:ea typeface="Inter" pitchFamily="34" charset="-122"/>
                <a:cs typeface="Inter" pitchFamily="34" charset="-120"/>
              </a:rPr>
              <a:t>Before training our LSTM model, we need to preprocess and prepare the stock market data. From handling missing values to normalizing the data, we will cover the necessary steps to ensure accurate predictions.</a:t>
            </a:r>
            <a:endParaRPr lang="en-US" sz="2000" dirty="0">
              <a:latin typeface="Fraunces"/>
            </a:endParaRPr>
          </a:p>
          <a:p>
            <a:pPr marL="0" indent="0">
              <a:lnSpc>
                <a:spcPts val="2799"/>
              </a:lnSpc>
              <a:buNone/>
            </a:pPr>
            <a:endParaRPr lang="en-US" sz="1750" dirty="0"/>
          </a:p>
        </p:txBody>
      </p:sp>
      <p:pic>
        <p:nvPicPr>
          <p:cNvPr id="7" name="Picture 6">
            <a:extLst>
              <a:ext uri="{FF2B5EF4-FFF2-40B4-BE49-F238E27FC236}">
                <a16:creationId xmlns:a16="http://schemas.microsoft.com/office/drawing/2014/main" id="{8AC17263-5CF4-EDE0-179D-E77845C176B1}"/>
              </a:ext>
            </a:extLst>
          </p:cNvPr>
          <p:cNvPicPr>
            <a:picLocks noChangeAspect="1"/>
          </p:cNvPicPr>
          <p:nvPr/>
        </p:nvPicPr>
        <p:blipFill>
          <a:blip r:embed="rId3"/>
          <a:stretch>
            <a:fillRect/>
          </a:stretch>
        </p:blipFill>
        <p:spPr>
          <a:xfrm>
            <a:off x="3274286" y="4164217"/>
            <a:ext cx="8980186" cy="18290"/>
          </a:xfrm>
          <a:prstGeom prst="rect">
            <a:avLst/>
          </a:prstGeom>
        </p:spPr>
      </p:pic>
    </p:spTree>
    <p:extLst>
      <p:ext uri="{BB962C8B-B14F-4D97-AF65-F5344CB8AC3E}">
        <p14:creationId xmlns:p14="http://schemas.microsoft.com/office/powerpoint/2010/main" val="79946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C48E0F-A16F-0CA7-2EEE-6475BF1A9656}"/>
              </a:ext>
            </a:extLst>
          </p:cNvPr>
          <p:cNvPicPr>
            <a:picLocks noChangeAspect="1"/>
          </p:cNvPicPr>
          <p:nvPr/>
        </p:nvPicPr>
        <p:blipFill rotWithShape="1">
          <a:blip r:embed="rId2"/>
          <a:srcRect t="14843" b="18108"/>
          <a:stretch/>
        </p:blipFill>
        <p:spPr>
          <a:xfrm>
            <a:off x="1322614" y="4800601"/>
            <a:ext cx="11985171" cy="3445328"/>
          </a:xfrm>
          <a:prstGeom prst="rect">
            <a:avLst/>
          </a:prstGeom>
        </p:spPr>
      </p:pic>
      <p:sp>
        <p:nvSpPr>
          <p:cNvPr id="4" name="TextBox 3">
            <a:extLst>
              <a:ext uri="{FF2B5EF4-FFF2-40B4-BE49-F238E27FC236}">
                <a16:creationId xmlns:a16="http://schemas.microsoft.com/office/drawing/2014/main" id="{3897CB7C-440B-EBFF-4FF1-289A473E7214}"/>
              </a:ext>
            </a:extLst>
          </p:cNvPr>
          <p:cNvSpPr txBox="1"/>
          <p:nvPr/>
        </p:nvSpPr>
        <p:spPr>
          <a:xfrm>
            <a:off x="228600" y="156864"/>
            <a:ext cx="13683342" cy="1015663"/>
          </a:xfrm>
          <a:prstGeom prst="rect">
            <a:avLst/>
          </a:prstGeom>
          <a:noFill/>
        </p:spPr>
        <p:txBody>
          <a:bodyPr wrap="square">
            <a:spAutoFit/>
          </a:bodyPr>
          <a:lstStyle/>
          <a:p>
            <a:pPr algn="l" fontAlgn="base"/>
            <a:r>
              <a:rPr lang="en-US" sz="2400" b="1" i="0" dirty="0">
                <a:solidFill>
                  <a:srgbClr val="677283"/>
                </a:solidFill>
                <a:effectLst/>
                <a:latin typeface="Qualcomm Next"/>
              </a:rPr>
              <a:t>Data collection</a:t>
            </a:r>
          </a:p>
          <a:p>
            <a:pPr algn="l" fontAlgn="base"/>
            <a:r>
              <a:rPr lang="en-US" b="0" i="0" dirty="0">
                <a:solidFill>
                  <a:srgbClr val="677283"/>
                </a:solidFill>
                <a:effectLst/>
                <a:latin typeface="Qualcomm Next"/>
              </a:rPr>
              <a:t>Collecting data for training the ML model is the basic step in the machine learning pipeline. The predictions made by ML systems can only be as good as the data on which they have been trained. Following are some of the problems that can arise in data collection:</a:t>
            </a:r>
          </a:p>
        </p:txBody>
      </p:sp>
      <p:pic>
        <p:nvPicPr>
          <p:cNvPr id="5" name="Picture 4">
            <a:extLst>
              <a:ext uri="{FF2B5EF4-FFF2-40B4-BE49-F238E27FC236}">
                <a16:creationId xmlns:a16="http://schemas.microsoft.com/office/drawing/2014/main" id="{455F853F-DDB2-66D0-CFF9-992DBD2314E3}"/>
              </a:ext>
            </a:extLst>
          </p:cNvPr>
          <p:cNvPicPr>
            <a:picLocks noChangeAspect="1"/>
          </p:cNvPicPr>
          <p:nvPr/>
        </p:nvPicPr>
        <p:blipFill>
          <a:blip r:embed="rId3"/>
          <a:stretch>
            <a:fillRect/>
          </a:stretch>
        </p:blipFill>
        <p:spPr>
          <a:xfrm>
            <a:off x="228599" y="1384701"/>
            <a:ext cx="14107886" cy="2202585"/>
          </a:xfrm>
          <a:prstGeom prst="rect">
            <a:avLst/>
          </a:prstGeom>
        </p:spPr>
      </p:pic>
      <p:sp>
        <p:nvSpPr>
          <p:cNvPr id="7" name="TextBox 6">
            <a:extLst>
              <a:ext uri="{FF2B5EF4-FFF2-40B4-BE49-F238E27FC236}">
                <a16:creationId xmlns:a16="http://schemas.microsoft.com/office/drawing/2014/main" id="{5FFFA849-8F4F-7E4D-D1D2-A9B4ACB73059}"/>
              </a:ext>
            </a:extLst>
          </p:cNvPr>
          <p:cNvSpPr txBox="1"/>
          <p:nvPr/>
        </p:nvSpPr>
        <p:spPr>
          <a:xfrm>
            <a:off x="293915" y="1501975"/>
            <a:ext cx="14107885" cy="1938992"/>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0"/>
              </a:spcAft>
              <a:buClrTx/>
              <a:buSzTx/>
              <a:tabLst/>
              <a:defRPr/>
            </a:pPr>
            <a:r>
              <a:rPr kumimoji="0" lang="en-US" sz="2000" b="0" i="0" u="none" strike="noStrike" kern="1200" cap="none" spc="0" normalizeH="0" baseline="0" noProof="0" dirty="0">
                <a:ln>
                  <a:noFill/>
                </a:ln>
                <a:solidFill>
                  <a:schemeClr val="accent1">
                    <a:lumMod val="20000"/>
                    <a:lumOff val="80000"/>
                  </a:schemeClr>
                </a:solidFill>
                <a:effectLst/>
                <a:uLnTx/>
                <a:uFillTx/>
                <a:latin typeface="Qualcomm Next"/>
                <a:ea typeface="+mn-ea"/>
                <a:cs typeface="+mn-cs"/>
              </a:rPr>
              <a:t>Inaccurate data. </a:t>
            </a:r>
            <a:r>
              <a:rPr kumimoji="0" lang="en-US" b="0" i="0" u="none" strike="noStrike" kern="1200" cap="none" spc="0" normalizeH="0" baseline="0" noProof="0" dirty="0">
                <a:ln>
                  <a:noFill/>
                </a:ln>
                <a:solidFill>
                  <a:schemeClr val="bg1"/>
                </a:solidFill>
                <a:effectLst/>
                <a:uLnTx/>
                <a:uFillTx/>
                <a:latin typeface="Qualcomm Next"/>
                <a:ea typeface="+mn-ea"/>
                <a:cs typeface="+mn-cs"/>
              </a:rPr>
              <a:t>The collected data could be unrelated to the problem statement.</a:t>
            </a:r>
          </a:p>
          <a:p>
            <a:pPr marL="0" marR="0" lvl="0" indent="0" algn="l" defTabSz="914400" rtl="0" eaLnBrk="1" fontAlgn="base" latinLnBrk="0" hangingPunct="1">
              <a:lnSpc>
                <a:spcPct val="100000"/>
              </a:lnSpc>
              <a:spcBef>
                <a:spcPts val="0"/>
              </a:spcBef>
              <a:spcAft>
                <a:spcPts val="0"/>
              </a:spcAft>
              <a:buClrTx/>
              <a:buSzTx/>
              <a:tabLst/>
              <a:defRPr/>
            </a:pPr>
            <a:r>
              <a:rPr kumimoji="0" lang="en-US" sz="2000" b="0" i="0" u="none" strike="noStrike" kern="1200" cap="none" spc="0" normalizeH="0" baseline="0" noProof="0" dirty="0">
                <a:ln>
                  <a:noFill/>
                </a:ln>
                <a:solidFill>
                  <a:schemeClr val="accent1">
                    <a:lumMod val="20000"/>
                    <a:lumOff val="80000"/>
                  </a:schemeClr>
                </a:solidFill>
                <a:effectLst/>
                <a:uLnTx/>
                <a:uFillTx/>
                <a:latin typeface="Qualcomm Next"/>
                <a:ea typeface="+mn-ea"/>
                <a:cs typeface="+mn-cs"/>
              </a:rPr>
              <a:t>Missing data. </a:t>
            </a:r>
            <a:r>
              <a:rPr kumimoji="0" lang="en-US" b="0" i="0" u="none" strike="noStrike" kern="1200" cap="none" spc="0" normalizeH="0" baseline="0" noProof="0" dirty="0">
                <a:ln>
                  <a:noFill/>
                </a:ln>
                <a:solidFill>
                  <a:schemeClr val="bg1"/>
                </a:solidFill>
                <a:effectLst/>
                <a:uLnTx/>
                <a:uFillTx/>
                <a:latin typeface="Qualcomm Next"/>
                <a:ea typeface="+mn-ea"/>
                <a:cs typeface="+mn-cs"/>
              </a:rPr>
              <a:t>Sub-data could be missing. That could take the form of empty values in columns or missing images for some class of prediction.</a:t>
            </a:r>
            <a:endParaRPr kumimoji="0" lang="en-US" sz="2000" b="0" i="0" u="none" strike="noStrike" kern="1200" cap="none" spc="0" normalizeH="0" baseline="0" noProof="0" dirty="0">
              <a:ln>
                <a:noFill/>
              </a:ln>
              <a:solidFill>
                <a:schemeClr val="bg1"/>
              </a:solidFill>
              <a:effectLst/>
              <a:uLnTx/>
              <a:uFillTx/>
              <a:latin typeface="Qualcomm Next"/>
              <a:ea typeface="+mn-ea"/>
              <a:cs typeface="+mn-cs"/>
            </a:endParaRPr>
          </a:p>
          <a:p>
            <a:pPr marL="0" marR="0" lvl="0" indent="0" algn="l" defTabSz="914400" rtl="0" eaLnBrk="1" fontAlgn="base" latinLnBrk="0" hangingPunct="1">
              <a:lnSpc>
                <a:spcPct val="100000"/>
              </a:lnSpc>
              <a:spcBef>
                <a:spcPts val="0"/>
              </a:spcBef>
              <a:spcAft>
                <a:spcPts val="0"/>
              </a:spcAft>
              <a:buClrTx/>
              <a:buSzTx/>
              <a:tabLst/>
              <a:defRPr/>
            </a:pPr>
            <a:r>
              <a:rPr kumimoji="0" lang="en-US" sz="2000" b="0" i="0" u="none" strike="noStrike" kern="1200" cap="none" spc="0" normalizeH="0" baseline="0" noProof="0" dirty="0">
                <a:ln>
                  <a:noFill/>
                </a:ln>
                <a:solidFill>
                  <a:schemeClr val="accent1">
                    <a:lumMod val="20000"/>
                    <a:lumOff val="80000"/>
                  </a:schemeClr>
                </a:solidFill>
                <a:effectLst/>
                <a:uLnTx/>
                <a:uFillTx/>
                <a:latin typeface="Qualcomm Next"/>
                <a:ea typeface="+mn-ea"/>
                <a:cs typeface="+mn-cs"/>
              </a:rPr>
              <a:t>Data imbalance. </a:t>
            </a:r>
            <a:r>
              <a:rPr kumimoji="0" lang="en-US" b="0" i="0" u="none" strike="noStrike" kern="1200" cap="none" spc="0" normalizeH="0" baseline="0" noProof="0" dirty="0">
                <a:ln>
                  <a:noFill/>
                </a:ln>
                <a:solidFill>
                  <a:schemeClr val="bg1"/>
                </a:solidFill>
                <a:effectLst/>
                <a:uLnTx/>
                <a:uFillTx/>
                <a:latin typeface="Qualcomm Next"/>
                <a:ea typeface="+mn-ea"/>
                <a:cs typeface="+mn-cs"/>
              </a:rPr>
              <a:t>Some classes or categories in the data may have a disproportionately high or low number of corresponding samples. As a result, they risk being under-represented in the model.</a:t>
            </a:r>
            <a:endParaRPr kumimoji="0" lang="en-US" sz="2000" b="0" i="0" u="none" strike="noStrike" kern="1200" cap="none" spc="0" normalizeH="0" baseline="0" noProof="0" dirty="0">
              <a:ln>
                <a:noFill/>
              </a:ln>
              <a:solidFill>
                <a:schemeClr val="bg1"/>
              </a:solidFill>
              <a:effectLst/>
              <a:uLnTx/>
              <a:uFillTx/>
              <a:latin typeface="Qualcomm Next"/>
              <a:ea typeface="+mn-ea"/>
              <a:cs typeface="+mn-cs"/>
            </a:endParaRPr>
          </a:p>
          <a:p>
            <a:pPr marL="0" marR="0" lvl="0" indent="0" algn="l" defTabSz="914400" rtl="0" eaLnBrk="1" fontAlgn="base" latinLnBrk="0" hangingPunct="1">
              <a:lnSpc>
                <a:spcPct val="100000"/>
              </a:lnSpc>
              <a:spcBef>
                <a:spcPts val="0"/>
              </a:spcBef>
              <a:spcAft>
                <a:spcPts val="0"/>
              </a:spcAft>
              <a:buClrTx/>
              <a:buSzTx/>
              <a:tabLst/>
              <a:defRPr/>
            </a:pPr>
            <a:r>
              <a:rPr kumimoji="0" lang="en-US" sz="2000" b="0" i="0" u="none" strike="noStrike" kern="1200" cap="none" spc="0" normalizeH="0" baseline="0" noProof="0" dirty="0">
                <a:ln>
                  <a:noFill/>
                </a:ln>
                <a:solidFill>
                  <a:schemeClr val="accent1">
                    <a:lumMod val="20000"/>
                    <a:lumOff val="80000"/>
                  </a:schemeClr>
                </a:solidFill>
                <a:effectLst/>
                <a:uLnTx/>
                <a:uFillTx/>
                <a:latin typeface="Qualcomm Next"/>
                <a:ea typeface="+mn-ea"/>
                <a:cs typeface="+mn-cs"/>
              </a:rPr>
              <a:t>Data bias. </a:t>
            </a:r>
            <a:r>
              <a:rPr kumimoji="0" lang="en-US" b="0" i="0" u="none" strike="noStrike" kern="1200" cap="none" spc="0" normalizeH="0" baseline="0" noProof="0" dirty="0">
                <a:ln>
                  <a:noFill/>
                </a:ln>
                <a:solidFill>
                  <a:schemeClr val="bg1"/>
                </a:solidFill>
                <a:effectLst/>
                <a:uLnTx/>
                <a:uFillTx/>
                <a:latin typeface="Qualcomm Next"/>
                <a:ea typeface="+mn-ea"/>
                <a:cs typeface="+mn-cs"/>
              </a:rPr>
              <a:t>Depending on how the data, subjects and labels themselves are chosen, the model could propagate inherent biases on gender, politics, age or region, for example. Data bias is difficult to detect and remove.</a:t>
            </a:r>
            <a:endParaRPr kumimoji="0" lang="en-US" sz="2000" b="0" i="0" u="none" strike="noStrike" kern="1200" cap="none" spc="0" normalizeH="0" baseline="0" noProof="0" dirty="0">
              <a:ln>
                <a:noFill/>
              </a:ln>
              <a:solidFill>
                <a:schemeClr val="bg1"/>
              </a:solidFill>
              <a:effectLst/>
              <a:uLnTx/>
              <a:uFillTx/>
              <a:latin typeface="Qualcomm Next"/>
              <a:ea typeface="+mn-ea"/>
              <a:cs typeface="+mn-cs"/>
            </a:endParaRPr>
          </a:p>
        </p:txBody>
      </p:sp>
      <p:sp>
        <p:nvSpPr>
          <p:cNvPr id="9" name="TextBox 8">
            <a:extLst>
              <a:ext uri="{FF2B5EF4-FFF2-40B4-BE49-F238E27FC236}">
                <a16:creationId xmlns:a16="http://schemas.microsoft.com/office/drawing/2014/main" id="{964E1435-F757-B8E2-2758-EDE5B64FAE6E}"/>
              </a:ext>
            </a:extLst>
          </p:cNvPr>
          <p:cNvSpPr txBox="1"/>
          <p:nvPr/>
        </p:nvSpPr>
        <p:spPr>
          <a:xfrm>
            <a:off x="228599" y="3653141"/>
            <a:ext cx="14042572" cy="1015663"/>
          </a:xfrm>
          <a:prstGeom prst="rect">
            <a:avLst/>
          </a:prstGeom>
          <a:noFill/>
        </p:spPr>
        <p:txBody>
          <a:bodyPr wrap="square">
            <a:spAutoFit/>
          </a:bodyPr>
          <a:lstStyle/>
          <a:p>
            <a:pPr algn="l" fontAlgn="base"/>
            <a:r>
              <a:rPr lang="en-US" sz="2400" b="1" i="0" dirty="0">
                <a:solidFill>
                  <a:srgbClr val="677283"/>
                </a:solidFill>
                <a:effectLst/>
                <a:latin typeface="Qualcomm Next"/>
              </a:rPr>
              <a:t>Data pre-processing</a:t>
            </a:r>
          </a:p>
          <a:p>
            <a:pPr algn="l" fontAlgn="base"/>
            <a:r>
              <a:rPr lang="en-US" b="0" i="0" dirty="0">
                <a:solidFill>
                  <a:srgbClr val="677283"/>
                </a:solidFill>
                <a:effectLst/>
                <a:latin typeface="Qualcomm Next"/>
              </a:rPr>
              <a:t>Real-world raw data and images are often incomplete, inconsistent and lacking in certain behaviors or trends. They are also likely to contain many errors. So, once collected, they are pre-processed into a format the machine learning algorithm can use for the model.</a:t>
            </a:r>
          </a:p>
        </p:txBody>
      </p:sp>
    </p:spTree>
    <p:extLst>
      <p:ext uri="{BB962C8B-B14F-4D97-AF65-F5344CB8AC3E}">
        <p14:creationId xmlns:p14="http://schemas.microsoft.com/office/powerpoint/2010/main" val="1980621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F6DC87-4AD1-8C72-9E39-104476C29F7A}"/>
              </a:ext>
            </a:extLst>
          </p:cNvPr>
          <p:cNvPicPr>
            <a:picLocks noChangeAspect="1"/>
          </p:cNvPicPr>
          <p:nvPr/>
        </p:nvPicPr>
        <p:blipFill>
          <a:blip r:embed="rId2"/>
          <a:stretch>
            <a:fillRect/>
          </a:stretch>
        </p:blipFill>
        <p:spPr>
          <a:xfrm>
            <a:off x="4734" y="0"/>
            <a:ext cx="14620932" cy="8229600"/>
          </a:xfrm>
          <a:prstGeom prst="rect">
            <a:avLst/>
          </a:prstGeom>
        </p:spPr>
      </p:pic>
      <p:pic>
        <p:nvPicPr>
          <p:cNvPr id="5" name="Picture 4">
            <a:extLst>
              <a:ext uri="{FF2B5EF4-FFF2-40B4-BE49-F238E27FC236}">
                <a16:creationId xmlns:a16="http://schemas.microsoft.com/office/drawing/2014/main" id="{F825B7AC-5BCC-1259-BEB6-90DA08273085}"/>
              </a:ext>
            </a:extLst>
          </p:cNvPr>
          <p:cNvPicPr>
            <a:picLocks noChangeAspect="1"/>
          </p:cNvPicPr>
          <p:nvPr/>
        </p:nvPicPr>
        <p:blipFill rotWithShape="1">
          <a:blip r:embed="rId3"/>
          <a:srcRect l="19908" t="24758" r="18933" b="24366"/>
          <a:stretch/>
        </p:blipFill>
        <p:spPr>
          <a:xfrm>
            <a:off x="1207509" y="962526"/>
            <a:ext cx="12417653" cy="6456191"/>
          </a:xfrm>
          <a:prstGeom prst="rect">
            <a:avLst/>
          </a:prstGeom>
        </p:spPr>
      </p:pic>
      <p:sp>
        <p:nvSpPr>
          <p:cNvPr id="6" name="Text 8">
            <a:extLst>
              <a:ext uri="{FF2B5EF4-FFF2-40B4-BE49-F238E27FC236}">
                <a16:creationId xmlns:a16="http://schemas.microsoft.com/office/drawing/2014/main" id="{D06F42E7-B78B-CA5E-E5C4-24A30625F905}"/>
              </a:ext>
            </a:extLst>
          </p:cNvPr>
          <p:cNvSpPr/>
          <p:nvPr/>
        </p:nvSpPr>
        <p:spPr>
          <a:xfrm>
            <a:off x="2249651" y="7163395"/>
            <a:ext cx="10884433" cy="1066205"/>
          </a:xfrm>
          <a:prstGeom prst="rect">
            <a:avLst/>
          </a:prstGeom>
          <a:noFill/>
          <a:ln/>
        </p:spPr>
        <p:txBody>
          <a:bodyPr wrap="square" rtlCol="0" anchor="t"/>
          <a:lstStyle/>
          <a:p>
            <a:pPr>
              <a:lnSpc>
                <a:spcPts val="2799"/>
              </a:lnSpc>
            </a:pPr>
            <a:endParaRPr lang="en-US" sz="1750" dirty="0"/>
          </a:p>
        </p:txBody>
      </p:sp>
    </p:spTree>
    <p:extLst>
      <p:ext uri="{BB962C8B-B14F-4D97-AF65-F5344CB8AC3E}">
        <p14:creationId xmlns:p14="http://schemas.microsoft.com/office/powerpoint/2010/main" val="2021636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4DD758-AED8-5387-EB0A-9F206D49E675}"/>
              </a:ext>
            </a:extLst>
          </p:cNvPr>
          <p:cNvPicPr>
            <a:picLocks noChangeAspect="1"/>
          </p:cNvPicPr>
          <p:nvPr/>
        </p:nvPicPr>
        <p:blipFill>
          <a:blip r:embed="rId2"/>
          <a:stretch>
            <a:fillRect/>
          </a:stretch>
        </p:blipFill>
        <p:spPr>
          <a:xfrm>
            <a:off x="4734" y="0"/>
            <a:ext cx="14620932" cy="8229600"/>
          </a:xfrm>
          <a:prstGeom prst="rect">
            <a:avLst/>
          </a:prstGeom>
        </p:spPr>
      </p:pic>
      <p:pic>
        <p:nvPicPr>
          <p:cNvPr id="3" name="Picture 2">
            <a:extLst>
              <a:ext uri="{FF2B5EF4-FFF2-40B4-BE49-F238E27FC236}">
                <a16:creationId xmlns:a16="http://schemas.microsoft.com/office/drawing/2014/main" id="{66DB3A9D-236B-BC17-4489-BD2F26D87E90}"/>
              </a:ext>
            </a:extLst>
          </p:cNvPr>
          <p:cNvPicPr>
            <a:picLocks noChangeAspect="1"/>
          </p:cNvPicPr>
          <p:nvPr/>
        </p:nvPicPr>
        <p:blipFill rotWithShape="1">
          <a:blip r:embed="rId3"/>
          <a:srcRect l="19663" t="25537" r="37086" b="11111"/>
          <a:stretch/>
        </p:blipFill>
        <p:spPr>
          <a:xfrm>
            <a:off x="497306" y="560005"/>
            <a:ext cx="7765858" cy="7109589"/>
          </a:xfrm>
          <a:prstGeom prst="rect">
            <a:avLst/>
          </a:prstGeom>
        </p:spPr>
      </p:pic>
      <p:sp>
        <p:nvSpPr>
          <p:cNvPr id="5" name="Text 8">
            <a:extLst>
              <a:ext uri="{FF2B5EF4-FFF2-40B4-BE49-F238E27FC236}">
                <a16:creationId xmlns:a16="http://schemas.microsoft.com/office/drawing/2014/main" id="{E779E799-9F10-F75F-54AF-FE3DEA2359D8}"/>
              </a:ext>
            </a:extLst>
          </p:cNvPr>
          <p:cNvSpPr/>
          <p:nvPr/>
        </p:nvSpPr>
        <p:spPr>
          <a:xfrm>
            <a:off x="8755736" y="1917032"/>
            <a:ext cx="5065547" cy="1066205"/>
          </a:xfrm>
          <a:prstGeom prst="rect">
            <a:avLst/>
          </a:prstGeom>
          <a:noFill/>
          <a:ln/>
        </p:spPr>
        <p:txBody>
          <a:bodyPr wrap="square" rtlCol="0" anchor="t"/>
          <a:lstStyle/>
          <a:p>
            <a:pPr>
              <a:lnSpc>
                <a:spcPts val="2799"/>
              </a:lnSpc>
            </a:pPr>
            <a:r>
              <a:rPr lang="en-US" sz="2000" kern="0" spc="-35" dirty="0">
                <a:solidFill>
                  <a:srgbClr val="E5E0DF"/>
                </a:solidFill>
                <a:latin typeface="Fraunces"/>
                <a:ea typeface="Inter" pitchFamily="34" charset="-122"/>
              </a:rPr>
              <a:t>Data is checked , and there is no null value present in the dataset .  Also, we got to know the datatype of the columns .</a:t>
            </a:r>
            <a:endParaRPr lang="en-US" sz="2000" dirty="0"/>
          </a:p>
        </p:txBody>
      </p:sp>
      <p:sp>
        <p:nvSpPr>
          <p:cNvPr id="6" name="Text 8">
            <a:extLst>
              <a:ext uri="{FF2B5EF4-FFF2-40B4-BE49-F238E27FC236}">
                <a16:creationId xmlns:a16="http://schemas.microsoft.com/office/drawing/2014/main" id="{3B340934-34ED-DC36-3386-DAB6113DE897}"/>
              </a:ext>
            </a:extLst>
          </p:cNvPr>
          <p:cNvSpPr/>
          <p:nvPr/>
        </p:nvSpPr>
        <p:spPr>
          <a:xfrm>
            <a:off x="9219947" y="5246363"/>
            <a:ext cx="3783930" cy="1066205"/>
          </a:xfrm>
          <a:prstGeom prst="rect">
            <a:avLst/>
          </a:prstGeom>
          <a:noFill/>
          <a:ln/>
        </p:spPr>
        <p:txBody>
          <a:bodyPr wrap="square" rtlCol="0" anchor="t"/>
          <a:lstStyle/>
          <a:p>
            <a:pPr>
              <a:lnSpc>
                <a:spcPts val="2799"/>
              </a:lnSpc>
            </a:pPr>
            <a:endParaRPr lang="en-US" sz="1750" dirty="0"/>
          </a:p>
        </p:txBody>
      </p:sp>
      <p:sp>
        <p:nvSpPr>
          <p:cNvPr id="7" name="Text 8">
            <a:extLst>
              <a:ext uri="{FF2B5EF4-FFF2-40B4-BE49-F238E27FC236}">
                <a16:creationId xmlns:a16="http://schemas.microsoft.com/office/drawing/2014/main" id="{C469CAE8-3DCA-2B40-19E3-1895973AE415}"/>
              </a:ext>
            </a:extLst>
          </p:cNvPr>
          <p:cNvSpPr/>
          <p:nvPr/>
        </p:nvSpPr>
        <p:spPr>
          <a:xfrm>
            <a:off x="8755736" y="5414805"/>
            <a:ext cx="5869930" cy="1066205"/>
          </a:xfrm>
          <a:prstGeom prst="rect">
            <a:avLst/>
          </a:prstGeom>
          <a:noFill/>
          <a:ln/>
        </p:spPr>
        <p:txBody>
          <a:bodyPr wrap="square" rtlCol="0" anchor="t"/>
          <a:lstStyle/>
          <a:p>
            <a:pPr>
              <a:lnSpc>
                <a:spcPts val="2799"/>
              </a:lnSpc>
            </a:pPr>
            <a:r>
              <a:rPr lang="en-US" sz="2000" kern="0" spc="-35" dirty="0">
                <a:solidFill>
                  <a:srgbClr val="E5E0DF"/>
                </a:solidFill>
                <a:latin typeface="Fraunces"/>
                <a:ea typeface="Inter" pitchFamily="34" charset="-122"/>
              </a:rPr>
              <a:t>We performed all the statistics , we got to know the main values of  mean, standard deviation , min-max.</a:t>
            </a:r>
            <a:endParaRPr lang="en-US" sz="2000" dirty="0"/>
          </a:p>
        </p:txBody>
      </p:sp>
    </p:spTree>
    <p:extLst>
      <p:ext uri="{BB962C8B-B14F-4D97-AF65-F5344CB8AC3E}">
        <p14:creationId xmlns:p14="http://schemas.microsoft.com/office/powerpoint/2010/main" val="36006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899</TotalTime>
  <Words>1412</Words>
  <Application>Microsoft Office PowerPoint</Application>
  <PresentationFormat>Custom</PresentationFormat>
  <Paragraphs>85</Paragraphs>
  <Slides>27</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Arial</vt:lpstr>
      <vt:lpstr>Calibri</vt:lpstr>
      <vt:lpstr>Calibri Light</vt:lpstr>
      <vt:lpstr>Epilogue</vt:lpstr>
      <vt:lpstr>Fraunces</vt:lpstr>
      <vt:lpstr>Google Sans</vt:lpstr>
      <vt:lpstr>Inter</vt:lpstr>
      <vt:lpstr>Lato</vt:lpstr>
      <vt:lpstr>Open Sans</vt:lpstr>
      <vt:lpstr>Qualcomm Next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Rugved Chaudhari</cp:lastModifiedBy>
  <cp:revision>9</cp:revision>
  <dcterms:created xsi:type="dcterms:W3CDTF">2023-11-05T16:44:57Z</dcterms:created>
  <dcterms:modified xsi:type="dcterms:W3CDTF">2023-11-09T15:23:57Z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2023-11-09T08:51:15Z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00357408-a931-4ccb-bfcf-fa067e58636a</vt:lpwstr>
  </property>
  <property fmtid="{D5CDD505-2E9C-101B-9397-08002B2CF9AE}" pid="7" name="MSIP_Label_defa4170-0d19-0005-0004-bc88714345d2_ActionId">
    <vt:lpwstr>bcb143d2-e0dc-4fff-b17e-c53eced76a6d</vt:lpwstr>
  </property>
  <property fmtid="{D5CDD505-2E9C-101B-9397-08002B2CF9AE}" pid="8" name="MSIP_Label_defa4170-0d19-0005-0004-bc88714345d2_ContentBits">
    <vt:lpwstr>0</vt:lpwstr>
  </property>
</Properties>
</file>